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8288000" cy="10287000"/>
  <p:notesSz cx="6858000" cy="9144000"/>
  <p:embeddedFontLst>
    <p:embeddedFont>
      <p:font typeface="Montserrat Classic" panose="02020500000000000000" charset="0"/>
      <p:regular r:id="rId79"/>
    </p:embeddedFont>
    <p:embeddedFont>
      <p:font typeface="Montserrat Classic Bold" panose="02020500000000000000" charset="0"/>
      <p:regular r:id="rId80"/>
    </p:embeddedFont>
    <p:embeddedFont>
      <p:font typeface="Poppins" panose="00000500000000000000" pitchFamily="2" charset="0"/>
      <p:regular r:id="rId81"/>
    </p:embeddedFont>
    <p:embeddedFont>
      <p:font typeface="Poppins Bold" panose="00000800000000000000" charset="0"/>
      <p:regular r:id="rId82"/>
    </p:embeddedFont>
    <p:embeddedFont>
      <p:font typeface="Poppins Medium" panose="00000600000000000000" pitchFamily="2" charset="0"/>
      <p:regular r:id="rId83"/>
    </p:embeddedFont>
    <p:embeddedFont>
      <p:font typeface="Poppins Semi-Bold" panose="02020500000000000000"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napToGrid="0">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3.fntdata"/><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BCYpn/logic-and-comparison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BCYpn/logic-and-comparison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BCYpn/logic-and-comparison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BCYpn/logic-and-comparison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BCYpn/logic-and-comparison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10" Type="http://schemas.openxmlformats.org/officeDocument/2006/relationships/image" Target="../media/image5.svg"/><Relationship Id="rId4" Type="http://schemas.openxmlformats.org/officeDocument/2006/relationships/image" Target="../media/image9.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5.svg"/></Relationships>
</file>

<file path=ppt/slides/_rels/slide5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coursera.org/learn/interactive-python-1/lecture/nnSp1/timers"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zh-TW" altLang="en-US"/>
          </a:p>
        </p:txBody>
      </p:sp>
      <p:grpSp>
        <p:nvGrpSpPr>
          <p:cNvPr id="3" name="Group 3"/>
          <p:cNvGrpSpPr/>
          <p:nvPr/>
        </p:nvGrpSpPr>
        <p:grpSpPr>
          <a:xfrm>
            <a:off x="2261419" y="2725120"/>
            <a:ext cx="13797470" cy="4836759"/>
            <a:chOff x="0" y="0"/>
            <a:chExt cx="3633902" cy="1273879"/>
          </a:xfrm>
        </p:grpSpPr>
        <p:sp>
          <p:nvSpPr>
            <p:cNvPr id="4" name="Freeform 4"/>
            <p:cNvSpPr/>
            <p:nvPr/>
          </p:nvSpPr>
          <p:spPr>
            <a:xfrm>
              <a:off x="0" y="0"/>
              <a:ext cx="3633901" cy="1273879"/>
            </a:xfrm>
            <a:custGeom>
              <a:avLst/>
              <a:gdLst/>
              <a:ahLst/>
              <a:cxnLst/>
              <a:rect l="l" t="t" r="r" b="b"/>
              <a:pathLst>
                <a:path w="3633901" h="1273879">
                  <a:moveTo>
                    <a:pt x="0" y="0"/>
                  </a:moveTo>
                  <a:lnTo>
                    <a:pt x="3633901" y="0"/>
                  </a:lnTo>
                  <a:lnTo>
                    <a:pt x="3633901" y="1273879"/>
                  </a:lnTo>
                  <a:lnTo>
                    <a:pt x="0" y="1273879"/>
                  </a:lnTo>
                  <a:close/>
                </a:path>
              </a:pathLst>
            </a:custGeom>
            <a:solidFill>
              <a:srgbClr val="6AC4EA">
                <a:alpha val="34902"/>
              </a:srgbClr>
            </a:solidFill>
          </p:spPr>
          <p:txBody>
            <a:bodyPr/>
            <a:lstStyle/>
            <a:p>
              <a:endParaRPr lang="zh-TW" altLang="en-US"/>
            </a:p>
          </p:txBody>
        </p:sp>
        <p:sp>
          <p:nvSpPr>
            <p:cNvPr id="5" name="TextBox 5"/>
            <p:cNvSpPr txBox="1"/>
            <p:nvPr/>
          </p:nvSpPr>
          <p:spPr>
            <a:xfrm>
              <a:off x="0" y="-38100"/>
              <a:ext cx="3633902" cy="131197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20746" y="2987000"/>
            <a:ext cx="13278815" cy="4313001"/>
            <a:chOff x="0" y="0"/>
            <a:chExt cx="3497301" cy="1135934"/>
          </a:xfrm>
        </p:grpSpPr>
        <p:sp>
          <p:nvSpPr>
            <p:cNvPr id="7" name="Freeform 7"/>
            <p:cNvSpPr/>
            <p:nvPr/>
          </p:nvSpPr>
          <p:spPr>
            <a:xfrm>
              <a:off x="0" y="0"/>
              <a:ext cx="3497301" cy="1135934"/>
            </a:xfrm>
            <a:custGeom>
              <a:avLst/>
              <a:gdLst/>
              <a:ahLst/>
              <a:cxnLst/>
              <a:rect l="l" t="t" r="r" b="b"/>
              <a:pathLst>
                <a:path w="3497301" h="1135934">
                  <a:moveTo>
                    <a:pt x="0" y="0"/>
                  </a:moveTo>
                  <a:lnTo>
                    <a:pt x="3497301" y="0"/>
                  </a:lnTo>
                  <a:lnTo>
                    <a:pt x="3497301" y="1135934"/>
                  </a:lnTo>
                  <a:lnTo>
                    <a:pt x="0" y="1135934"/>
                  </a:lnTo>
                  <a:close/>
                </a:path>
              </a:pathLst>
            </a:custGeom>
            <a:solidFill>
              <a:srgbClr val="1D1D1D"/>
            </a:solidFill>
          </p:spPr>
          <p:txBody>
            <a:bodyPr/>
            <a:lstStyle/>
            <a:p>
              <a:endParaRPr lang="zh-TW" altLang="en-US"/>
            </a:p>
          </p:txBody>
        </p:sp>
        <p:sp>
          <p:nvSpPr>
            <p:cNvPr id="8" name="TextBox 8"/>
            <p:cNvSpPr txBox="1"/>
            <p:nvPr/>
          </p:nvSpPr>
          <p:spPr>
            <a:xfrm>
              <a:off x="0" y="-38100"/>
              <a:ext cx="3497301" cy="1174034"/>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AutoShape 10"/>
          <p:cNvSpPr/>
          <p:nvPr/>
        </p:nvSpPr>
        <p:spPr>
          <a:xfrm>
            <a:off x="11703671" y="8594895"/>
            <a:ext cx="4355218" cy="0"/>
          </a:xfrm>
          <a:prstGeom prst="line">
            <a:avLst/>
          </a:prstGeom>
          <a:ln w="28575" cap="rnd">
            <a:solidFill>
              <a:srgbClr val="6AC4EA"/>
            </a:solidFill>
            <a:prstDash val="solid"/>
            <a:headEnd type="none" w="sm" len="sm"/>
            <a:tailEnd type="none" w="sm" len="sm"/>
          </a:ln>
        </p:spPr>
        <p:txBody>
          <a:bodyPr/>
          <a:lstStyle/>
          <a:p>
            <a:endParaRPr lang="zh-TW" altLang="en-US"/>
          </a:p>
        </p:txBody>
      </p:sp>
      <p:sp>
        <p:nvSpPr>
          <p:cNvPr id="11" name="AutoShape 11"/>
          <p:cNvSpPr/>
          <p:nvPr/>
        </p:nvSpPr>
        <p:spPr>
          <a:xfrm>
            <a:off x="2261419" y="8594895"/>
            <a:ext cx="4355218" cy="0"/>
          </a:xfrm>
          <a:prstGeom prst="line">
            <a:avLst/>
          </a:prstGeom>
          <a:ln w="28575" cap="rnd">
            <a:solidFill>
              <a:srgbClr val="6AC4EA"/>
            </a:solidFill>
            <a:prstDash val="solid"/>
            <a:headEnd type="none" w="sm" len="sm"/>
            <a:tailEnd type="none" w="sm" len="sm"/>
          </a:ln>
        </p:spPr>
        <p:txBody>
          <a:bodyPr/>
          <a:lstStyle/>
          <a:p>
            <a:endParaRPr lang="zh-TW" altLang="en-US"/>
          </a:p>
        </p:txBody>
      </p:sp>
      <p:sp>
        <p:nvSpPr>
          <p:cNvPr id="12" name="Freeform 12"/>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3" name="TextBox 13"/>
          <p:cNvSpPr txBox="1"/>
          <p:nvPr/>
        </p:nvSpPr>
        <p:spPr>
          <a:xfrm>
            <a:off x="6718787" y="8442813"/>
            <a:ext cx="4850426" cy="341757"/>
          </a:xfrm>
          <a:prstGeom prst="rect">
            <a:avLst/>
          </a:prstGeom>
        </p:spPr>
        <p:txBody>
          <a:bodyPr lIns="0" tIns="0" rIns="0" bIns="0" rtlCol="0" anchor="t">
            <a:spAutoFit/>
          </a:bodyPr>
          <a:lstStyle/>
          <a:p>
            <a:pPr algn="ctr">
              <a:lnSpc>
                <a:spcPts val="2604"/>
              </a:lnSpc>
            </a:pPr>
            <a:r>
              <a:rPr lang="en-US" sz="2100" spc="298">
                <a:solidFill>
                  <a:srgbClr val="FFFFFF"/>
                </a:solidFill>
                <a:latin typeface="Poppins"/>
                <a:ea typeface="Poppins"/>
              </a:rPr>
              <a:t>資訊115戴宇澤</a:t>
            </a:r>
          </a:p>
        </p:txBody>
      </p:sp>
      <p:sp>
        <p:nvSpPr>
          <p:cNvPr id="14" name="TextBox 14"/>
          <p:cNvSpPr txBox="1"/>
          <p:nvPr/>
        </p:nvSpPr>
        <p:spPr>
          <a:xfrm>
            <a:off x="2935467" y="3227808"/>
            <a:ext cx="12417065" cy="4704317"/>
          </a:xfrm>
          <a:prstGeom prst="rect">
            <a:avLst/>
          </a:prstGeom>
        </p:spPr>
        <p:txBody>
          <a:bodyPr lIns="0" tIns="0" rIns="0" bIns="0" rtlCol="0" anchor="t">
            <a:spAutoFit/>
          </a:bodyPr>
          <a:lstStyle/>
          <a:p>
            <a:pPr algn="ctr">
              <a:lnSpc>
                <a:spcPts val="9471"/>
              </a:lnSpc>
            </a:pPr>
            <a:r>
              <a:rPr lang="en-US" sz="6765" dirty="0">
                <a:solidFill>
                  <a:srgbClr val="6AC4EA"/>
                </a:solidFill>
                <a:latin typeface="Poppins Semi-Bold"/>
              </a:rPr>
              <a:t>An Introduction to Interactive Programming in Python</a:t>
            </a:r>
          </a:p>
          <a:p>
            <a:pPr algn="ctr">
              <a:lnSpc>
                <a:spcPts val="8491"/>
              </a:lnSpc>
            </a:pPr>
            <a:endParaRPr lang="en-US" sz="6765" dirty="0">
              <a:solidFill>
                <a:srgbClr val="6AC4EA"/>
              </a:solidFill>
              <a:latin typeface="Poppins Semi-Bold"/>
            </a:endParaRPr>
          </a:p>
        </p:txBody>
      </p:sp>
      <p:sp>
        <p:nvSpPr>
          <p:cNvPr id="15" name="TextBox 15"/>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2024</a:t>
            </a:r>
          </a:p>
        </p:txBody>
      </p:sp>
      <p:sp>
        <p:nvSpPr>
          <p:cNvPr id="16" name="TextBox 16"/>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ea typeface="Montserrat Classic Bold"/>
              </a:rPr>
              <a:t>學習整理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7365794"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Function</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023847"/>
            <a:ext cx="12970020" cy="2992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Benefits: Simplifies complex tasks, promotes code organization.</a:t>
            </a:r>
          </a:p>
          <a:p>
            <a:pPr marL="647695" lvl="1" indent="-323848" algn="l">
              <a:lnSpc>
                <a:spcPts val="6059"/>
              </a:lnSpc>
              <a:buFont typeface="Arial"/>
              <a:buChar char="•"/>
            </a:pPr>
            <a:r>
              <a:rPr lang="en-US" sz="2999">
                <a:solidFill>
                  <a:srgbClr val="FFFFFF"/>
                </a:solidFill>
                <a:latin typeface="Poppins Semi-Bold"/>
              </a:rPr>
              <a:t>Examples: Area calculation, temperature conversion.</a:t>
            </a:r>
          </a:p>
          <a:p>
            <a:pPr marL="647695" lvl="1" indent="-323848" algn="l">
              <a:lnSpc>
                <a:spcPts val="6059"/>
              </a:lnSpc>
              <a:buFont typeface="Arial"/>
              <a:buChar char="•"/>
            </a:pPr>
            <a:r>
              <a:rPr lang="en-US" sz="2999">
                <a:solidFill>
                  <a:srgbClr val="FFFFFF"/>
                </a:solidFill>
                <a:latin typeface="Poppins Semi-Bold"/>
              </a:rPr>
              <a:t>Best Practices: Clear naming, commenting, thorough testing.</a:t>
            </a:r>
          </a:p>
          <a:p>
            <a:pPr marL="647695" lvl="1" indent="-323848" algn="l">
              <a:lnSpc>
                <a:spcPts val="6059"/>
              </a:lnSpc>
              <a:buFont typeface="Arial"/>
              <a:buChar char="•"/>
            </a:pPr>
            <a:r>
              <a:rPr lang="en-US" sz="2999">
                <a:solidFill>
                  <a:srgbClr val="FFFFFF"/>
                </a:solidFill>
                <a:latin typeface="Poppins Semi-Bold"/>
              </a:rPr>
              <a:t>Conclusion: Vital for efficient Python programming.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1138684"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Logic and Comparisons</a:t>
            </a:r>
            <a:endParaRPr lang="en-US" sz="6500" dirty="0">
              <a:solidFill>
                <a:srgbClr val="6AC4EA"/>
              </a:solidFill>
              <a:latin typeface="Poppins Semi-Bold"/>
              <a:hlinkClick r:id="rId6" tooltip="https://www.coursera.org/learn/interactive-python-1/lecture/BCYpn/logic-and-comparison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023847"/>
            <a:ext cx="12727349" cy="4516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Logic and Boolean Values: True (T) or False (F), no in-between.</a:t>
            </a:r>
          </a:p>
          <a:p>
            <a:pPr marL="647695" lvl="1" indent="-323848" algn="l">
              <a:lnSpc>
                <a:spcPts val="6059"/>
              </a:lnSpc>
              <a:buFont typeface="Arial"/>
              <a:buChar char="•"/>
            </a:pPr>
            <a:r>
              <a:rPr lang="en-US" sz="2999">
                <a:solidFill>
                  <a:srgbClr val="FFFFFF"/>
                </a:solidFill>
                <a:latin typeface="Poppins Semi-Bold"/>
              </a:rPr>
              <a:t>Operators: not, and, or.</a:t>
            </a:r>
          </a:p>
          <a:p>
            <a:pPr marL="647695" lvl="1" indent="-323848" algn="l">
              <a:lnSpc>
                <a:spcPts val="6059"/>
              </a:lnSpc>
              <a:buFont typeface="Arial"/>
              <a:buChar char="•"/>
            </a:pPr>
            <a:r>
              <a:rPr lang="en-US" sz="2999">
                <a:solidFill>
                  <a:srgbClr val="FFFFFF"/>
                </a:solidFill>
                <a:latin typeface="Poppins Semi-Bold"/>
              </a:rPr>
              <a:t>not Operator: Flips the Boolean value.</a:t>
            </a:r>
          </a:p>
          <a:p>
            <a:pPr marL="647695" lvl="1" indent="-323848" algn="l">
              <a:lnSpc>
                <a:spcPts val="6059"/>
              </a:lnSpc>
              <a:buFont typeface="Arial"/>
              <a:buChar char="•"/>
            </a:pPr>
            <a:r>
              <a:rPr lang="en-US" sz="2999">
                <a:solidFill>
                  <a:srgbClr val="FFFFFF"/>
                </a:solidFill>
                <a:latin typeface="Poppins Semi-Bold"/>
              </a:rPr>
              <a:t>and Operator: True only if both operands are true.</a:t>
            </a:r>
          </a:p>
          <a:p>
            <a:pPr marL="647695" lvl="1" indent="-323848" algn="l">
              <a:lnSpc>
                <a:spcPts val="6059"/>
              </a:lnSpc>
              <a:buFont typeface="Arial"/>
              <a:buChar char="•"/>
            </a:pPr>
            <a:r>
              <a:rPr lang="en-US" sz="2999">
                <a:solidFill>
                  <a:srgbClr val="FFFFFF"/>
                </a:solidFill>
                <a:latin typeface="Poppins Semi-Bold"/>
              </a:rPr>
              <a:t>or Operator: True if at least one operand is true.</a:t>
            </a:r>
          </a:p>
          <a:p>
            <a:pPr algn="l">
              <a:lnSpc>
                <a:spcPts val="6059"/>
              </a:lnSpc>
            </a:pPr>
            <a:endParaRPr lang="en-US" sz="2999">
              <a:solidFill>
                <a:srgbClr val="FFFFFF"/>
              </a:solidFill>
              <a:latin typeface="Poppi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1138684"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Logic and Comparisons</a:t>
            </a:r>
            <a:endParaRPr lang="en-US" sz="6500" dirty="0">
              <a:solidFill>
                <a:srgbClr val="6AC4EA"/>
              </a:solidFill>
              <a:latin typeface="Poppins Semi-Bold"/>
              <a:hlinkClick r:id="rId6" tooltip="https://www.coursera.org/learn/interactive-python-1/lecture/BCYpn/logic-and-comparison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023847"/>
            <a:ext cx="11847369" cy="2992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Truth Tables: Visual representation of Boolean operations.</a:t>
            </a:r>
          </a:p>
          <a:p>
            <a:pPr marL="647695" lvl="1" indent="-323848" algn="l">
              <a:lnSpc>
                <a:spcPts val="6059"/>
              </a:lnSpc>
              <a:buFont typeface="Arial"/>
              <a:buChar char="•"/>
            </a:pPr>
            <a:r>
              <a:rPr lang="en-US" sz="2999">
                <a:solidFill>
                  <a:srgbClr val="FFFFFF"/>
                </a:solidFill>
                <a:latin typeface="Poppins Semi-Bold"/>
              </a:rPr>
              <a:t>Combining Operators: Build complex expressions.</a:t>
            </a:r>
          </a:p>
          <a:p>
            <a:pPr marL="647695" lvl="1" indent="-323848" algn="l">
              <a:lnSpc>
                <a:spcPts val="6059"/>
              </a:lnSpc>
              <a:buFont typeface="Arial"/>
              <a:buChar char="•"/>
            </a:pPr>
            <a:r>
              <a:rPr lang="en-US" sz="2999">
                <a:solidFill>
                  <a:srgbClr val="FFFFFF"/>
                </a:solidFill>
                <a:latin typeface="Poppins Semi-Bold"/>
              </a:rPr>
              <a:t>Python Usage: Use True and False (case-sensitive).</a:t>
            </a:r>
          </a:p>
          <a:p>
            <a:pPr marL="647695" lvl="1" indent="-323848" algn="l">
              <a:lnSpc>
                <a:spcPts val="6059"/>
              </a:lnSpc>
              <a:buFont typeface="Arial"/>
              <a:buChar char="•"/>
            </a:pPr>
            <a:r>
              <a:rPr lang="en-US" sz="2999">
                <a:solidFill>
                  <a:srgbClr val="FFFFFF"/>
                </a:solidFill>
                <a:latin typeface="Poppins Semi-Bold"/>
              </a:rPr>
              <a:t>Comparison Operators: &gt;, &lt;, &gt;=, &lt;=,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1138684"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Logic and Comparisons</a:t>
            </a:r>
            <a:endParaRPr lang="en-US" sz="6500" dirty="0">
              <a:solidFill>
                <a:srgbClr val="6AC4EA"/>
              </a:solidFill>
              <a:latin typeface="Poppins Semi-Bold"/>
              <a:hlinkClick r:id="rId6" tooltip="https://www.coursera.org/learn/interactive-python-1/lecture/BCYpn/logic-and-comparison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023847"/>
            <a:ext cx="12316367" cy="2992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Strings: Compare text, not formatting.</a:t>
            </a:r>
          </a:p>
          <a:p>
            <a:pPr marL="647695" lvl="1" indent="-323848" algn="l">
              <a:lnSpc>
                <a:spcPts val="6059"/>
              </a:lnSpc>
              <a:buFont typeface="Arial"/>
              <a:buChar char="•"/>
            </a:pPr>
            <a:r>
              <a:rPr lang="en-US" sz="2999">
                <a:solidFill>
                  <a:srgbClr val="FFFFFF"/>
                </a:solidFill>
                <a:latin typeface="Poppins Semi-Bold"/>
              </a:rPr>
              <a:t>Assignment vs Equal: = for assignment, == for comparison.</a:t>
            </a:r>
          </a:p>
          <a:p>
            <a:pPr marL="647695" lvl="1" indent="-323848" algn="l">
              <a:lnSpc>
                <a:spcPts val="6059"/>
              </a:lnSpc>
              <a:buFont typeface="Arial"/>
              <a:buChar char="•"/>
            </a:pPr>
            <a:r>
              <a:rPr lang="en-US" sz="2999">
                <a:solidFill>
                  <a:srgbClr val="FFFFFF"/>
                </a:solidFill>
                <a:latin typeface="Poppins Semi-Bold"/>
              </a:rPr>
              <a:t>Type Flexibility: Compare various Python types.</a:t>
            </a:r>
          </a:p>
          <a:p>
            <a:pPr marL="647695" lvl="1" indent="-323848" algn="l">
              <a:lnSpc>
                <a:spcPts val="6059"/>
              </a:lnSpc>
              <a:buFont typeface="Arial"/>
              <a:buChar char="•"/>
            </a:pPr>
            <a:r>
              <a:rPr lang="en-US" sz="2999">
                <a:solidFill>
                  <a:srgbClr val="FFFFFF"/>
                </a:solidFill>
                <a:latin typeface="Poppins Semi-Bold"/>
              </a:rPr>
              <a:t>Usage in Python: Essential for decision-making in programs.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1138684"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Conditionals</a:t>
            </a:r>
            <a:endParaRPr lang="en-US" sz="6500" dirty="0">
              <a:solidFill>
                <a:srgbClr val="6AC4EA"/>
              </a:solidFill>
              <a:latin typeface="Poppins Semi-Bold"/>
              <a:hlinkClick r:id="rId6" tooltip="https://www.coursera.org/learn/interactive-python-1/lecture/BCYpn/logic-and-comparison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023847"/>
            <a:ext cx="13441183" cy="2992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Flow Control: Sequence of statement execution.</a:t>
            </a:r>
          </a:p>
          <a:p>
            <a:pPr marL="647695" lvl="1" indent="-323848" algn="l">
              <a:lnSpc>
                <a:spcPts val="6059"/>
              </a:lnSpc>
              <a:buFont typeface="Arial"/>
              <a:buChar char="•"/>
            </a:pPr>
            <a:r>
              <a:rPr lang="en-US" sz="2999">
                <a:solidFill>
                  <a:srgbClr val="FFFFFF"/>
                </a:solidFill>
                <a:latin typeface="Poppins Semi-Bold"/>
              </a:rPr>
              <a:t>Functions: Introduce branching by executing within and returning.</a:t>
            </a:r>
          </a:p>
          <a:p>
            <a:pPr marL="647695" lvl="1" indent="-323848" algn="l">
              <a:lnSpc>
                <a:spcPts val="6059"/>
              </a:lnSpc>
              <a:buFont typeface="Arial"/>
              <a:buChar char="•"/>
            </a:pPr>
            <a:r>
              <a:rPr lang="en-US" sz="2999">
                <a:solidFill>
                  <a:srgbClr val="FFFFFF"/>
                </a:solidFill>
                <a:latin typeface="Poppins Semi-Bold"/>
              </a:rPr>
              <a:t>Conditionals: Change behavior based on data.</a:t>
            </a:r>
          </a:p>
          <a:p>
            <a:pPr marL="647695" lvl="1" indent="-323848" algn="l">
              <a:lnSpc>
                <a:spcPts val="6059"/>
              </a:lnSpc>
              <a:buFont typeface="Arial"/>
              <a:buChar char="•"/>
            </a:pPr>
            <a:r>
              <a:rPr lang="en-US" sz="2999">
                <a:solidFill>
                  <a:srgbClr val="FFFFFF"/>
                </a:solidFill>
                <a:latin typeface="Poppins Semi-Bold"/>
              </a:rPr>
              <a:t>Example Analogy: Giving away money based on friendship.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1138684"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Conditionals</a:t>
            </a:r>
            <a:endParaRPr lang="en-US" sz="6500" dirty="0">
              <a:solidFill>
                <a:srgbClr val="6AC4EA"/>
              </a:solidFill>
              <a:latin typeface="Poppins Semi-Bold"/>
              <a:hlinkClick r:id="rId6" tooltip="https://www.coursera.org/learn/interactive-python-1/lecture/BCYpn/logic-and-comparison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472072" y="3611187"/>
            <a:ext cx="16184275" cy="4516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If Statements: Syntax (if, elif, else) based on Boolean conditions.</a:t>
            </a:r>
          </a:p>
          <a:p>
            <a:pPr marL="647695" lvl="1" indent="-323848" algn="l">
              <a:lnSpc>
                <a:spcPts val="6059"/>
              </a:lnSpc>
              <a:buFont typeface="Arial"/>
              <a:buChar char="•"/>
            </a:pPr>
            <a:r>
              <a:rPr lang="en-US" sz="2999">
                <a:solidFill>
                  <a:srgbClr val="FFFFFF"/>
                </a:solidFill>
                <a:latin typeface="Poppins Semi-Bold"/>
              </a:rPr>
              <a:t>Example Program: Greeting function with conditional logic.</a:t>
            </a:r>
          </a:p>
          <a:p>
            <a:pPr marL="647695" lvl="1" indent="-323848" algn="l">
              <a:lnSpc>
                <a:spcPts val="6059"/>
              </a:lnSpc>
              <a:buFont typeface="Arial"/>
              <a:buChar char="•"/>
            </a:pPr>
            <a:r>
              <a:rPr lang="en-US" sz="2999">
                <a:solidFill>
                  <a:srgbClr val="FFFFFF"/>
                </a:solidFill>
                <a:latin typeface="Poppins Semi-Bold"/>
              </a:rPr>
              <a:t>Variable Scope: Local and global variables influence control flow.</a:t>
            </a:r>
          </a:p>
          <a:p>
            <a:pPr marL="647695" lvl="1" indent="-323848" algn="l">
              <a:lnSpc>
                <a:spcPts val="6059"/>
              </a:lnSpc>
              <a:buFont typeface="Arial"/>
              <a:buChar char="•"/>
            </a:pPr>
            <a:r>
              <a:rPr lang="en-US" sz="2999">
                <a:solidFill>
                  <a:srgbClr val="FFFFFF"/>
                </a:solidFill>
                <a:latin typeface="Poppins Semi-Bold"/>
              </a:rPr>
              <a:t>Leap Year Example: Conditional checks (if, elif, else) for leap year determination.</a:t>
            </a:r>
          </a:p>
          <a:p>
            <a:pPr marL="647695" lvl="1" indent="-323848" algn="l">
              <a:lnSpc>
                <a:spcPts val="6059"/>
              </a:lnSpc>
              <a:buFont typeface="Arial"/>
              <a:buChar char="•"/>
            </a:pPr>
            <a:r>
              <a:rPr lang="en-US" sz="2999">
                <a:solidFill>
                  <a:srgbClr val="FFFFFF"/>
                </a:solidFill>
                <a:latin typeface="Poppins Semi-Bold"/>
              </a:rPr>
              <a:t>Boolean Logic: Use of and, or, not to compose conditions.</a:t>
            </a:r>
          </a:p>
          <a:p>
            <a:pPr marL="647695" lvl="1" indent="-323848" algn="l">
              <a:lnSpc>
                <a:spcPts val="6059"/>
              </a:lnSpc>
              <a:buFont typeface="Arial"/>
              <a:buChar char="•"/>
            </a:pPr>
            <a:r>
              <a:rPr lang="en-US" sz="2999">
                <a:solidFill>
                  <a:srgbClr val="FFFFFF"/>
                </a:solidFill>
                <a:latin typeface="Poppins Semi-Bold"/>
              </a:rPr>
              <a:t>Importance: Crucial for programming flexibility and decision-making.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778206" y="2516409"/>
            <a:ext cx="8839579" cy="6849110"/>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2 - </a:t>
            </a:r>
          </a:p>
          <a:p>
            <a:pPr algn="l">
              <a:lnSpc>
                <a:spcPts val="7930"/>
              </a:lnSpc>
            </a:pPr>
            <a:r>
              <a:rPr lang="en-US" sz="6500">
                <a:solidFill>
                  <a:srgbClr val="6AC4EA"/>
                </a:solidFill>
                <a:latin typeface="Poppins Semi-Bold"/>
              </a:rPr>
              <a:t>Event-driven programming,  </a:t>
            </a:r>
          </a:p>
          <a:p>
            <a:pPr algn="l">
              <a:lnSpc>
                <a:spcPts val="7930"/>
              </a:lnSpc>
            </a:pPr>
            <a:r>
              <a:rPr lang="en-US" sz="6500">
                <a:solidFill>
                  <a:srgbClr val="6AC4EA"/>
                </a:solidFill>
                <a:latin typeface="Poppins Semi-Bold"/>
              </a:rPr>
              <a:t>local/global variables</a:t>
            </a:r>
          </a:p>
          <a:p>
            <a:pPr algn="l">
              <a:lnSpc>
                <a:spcPts val="6760"/>
              </a:lnSpc>
            </a:pPr>
            <a:endParaRPr lang="en-US" sz="6500">
              <a:solidFill>
                <a:srgbClr val="6AC4EA"/>
              </a:solidFill>
              <a:latin typeface="Poppins Semi-Bold"/>
            </a:endParaRP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Event Driven Programming</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167712"/>
            <a:ext cx="12344184" cy="3653916"/>
          </a:xfrm>
          <a:prstGeom prst="rect">
            <a:avLst/>
          </a:prstGeom>
        </p:spPr>
        <p:txBody>
          <a:bodyPr lIns="0" tIns="0" rIns="0" bIns="0" rtlCol="0" anchor="t">
            <a:spAutoFit/>
          </a:bodyPr>
          <a:lstStyle/>
          <a:p>
            <a:pPr algn="l">
              <a:lnSpc>
                <a:spcPts val="3223"/>
              </a:lnSpc>
              <a:spcBef>
                <a:spcPct val="0"/>
              </a:spcBef>
            </a:pPr>
            <a:r>
              <a:rPr lang="en-US" sz="3099">
                <a:solidFill>
                  <a:srgbClr val="FFFFFF"/>
                </a:solidFill>
                <a:latin typeface="Poppins Semi-Bold"/>
              </a:rPr>
              <a:t>Traditional vs. Event Driven Programming</a:t>
            </a:r>
          </a:p>
          <a:p>
            <a:pPr algn="l">
              <a:lnSpc>
                <a:spcPts val="3223"/>
              </a:lnSpc>
              <a:spcBef>
                <a:spcPct val="0"/>
              </a:spcBef>
            </a:pPr>
            <a:endParaRPr lang="en-US" sz="3099">
              <a:solidFill>
                <a:srgbClr val="FFFFFF"/>
              </a:solidFill>
              <a:latin typeface="Poppins Semi-Bold"/>
            </a:endParaRPr>
          </a:p>
          <a:p>
            <a:pPr marL="669285" lvl="1" indent="-334642" algn="l">
              <a:lnSpc>
                <a:spcPts val="3223"/>
              </a:lnSpc>
              <a:buFont typeface="Arial"/>
              <a:buChar char="•"/>
            </a:pPr>
            <a:r>
              <a:rPr lang="en-US" sz="3099">
                <a:solidFill>
                  <a:srgbClr val="FFFFFF"/>
                </a:solidFill>
                <a:latin typeface="Poppins Semi-Bold"/>
              </a:rPr>
              <a:t>Traditional Model:</a:t>
            </a:r>
          </a:p>
          <a:p>
            <a:pPr algn="l">
              <a:lnSpc>
                <a:spcPts val="3223"/>
              </a:lnSpc>
              <a:spcBef>
                <a:spcPct val="0"/>
              </a:spcBef>
            </a:pPr>
            <a:r>
              <a:rPr lang="en-US" sz="3099">
                <a:solidFill>
                  <a:srgbClr val="FFFFFF"/>
                </a:solidFill>
                <a:latin typeface="Poppins Semi-Bold"/>
              </a:rPr>
              <a:t>Linear execution (e.g., A -&gt; B -&gt; C -&gt; D)</a:t>
            </a:r>
          </a:p>
          <a:p>
            <a:pPr algn="l">
              <a:lnSpc>
                <a:spcPts val="3223"/>
              </a:lnSpc>
              <a:spcBef>
                <a:spcPct val="0"/>
              </a:spcBef>
            </a:pPr>
            <a:r>
              <a:rPr lang="en-US" sz="3099">
                <a:solidFill>
                  <a:srgbClr val="FFFFFF"/>
                </a:solidFill>
                <a:latin typeface="Poppins Semi-Bold"/>
              </a:rPr>
              <a:t>Control flow determined by program structure and input data</a:t>
            </a:r>
          </a:p>
          <a:p>
            <a:pPr algn="l">
              <a:lnSpc>
                <a:spcPts val="3223"/>
              </a:lnSpc>
              <a:spcBef>
                <a:spcPct val="0"/>
              </a:spcBef>
            </a:pPr>
            <a:endParaRPr lang="en-US" sz="3099">
              <a:solidFill>
                <a:srgbClr val="FFFFFF"/>
              </a:solidFill>
              <a:latin typeface="Poppins Semi-Bold"/>
            </a:endParaRPr>
          </a:p>
          <a:p>
            <a:pPr marL="669285" lvl="1" indent="-334642" algn="l">
              <a:lnSpc>
                <a:spcPts val="3223"/>
              </a:lnSpc>
              <a:buFont typeface="Arial"/>
              <a:buChar char="•"/>
            </a:pPr>
            <a:r>
              <a:rPr lang="en-US" sz="3099">
                <a:solidFill>
                  <a:srgbClr val="FFFFFF"/>
                </a:solidFill>
                <a:latin typeface="Poppins Semi-Bold"/>
              </a:rPr>
              <a:t>Event Driven Model:</a:t>
            </a:r>
          </a:p>
          <a:p>
            <a:pPr algn="l">
              <a:lnSpc>
                <a:spcPts val="3223"/>
              </a:lnSpc>
              <a:spcBef>
                <a:spcPct val="0"/>
              </a:spcBef>
            </a:pPr>
            <a:r>
              <a:rPr lang="en-US" sz="3099">
                <a:solidFill>
                  <a:srgbClr val="FFFFFF"/>
                </a:solidFill>
                <a:latin typeface="Poppins Semi-Bold"/>
              </a:rPr>
              <a:t>Program initializes and then waits for events</a:t>
            </a:r>
          </a:p>
          <a:p>
            <a:pPr algn="l">
              <a:lnSpc>
                <a:spcPts val="3223"/>
              </a:lnSpc>
              <a:spcBef>
                <a:spcPct val="0"/>
              </a:spcBef>
            </a:pPr>
            <a:r>
              <a:rPr lang="en-US" sz="3099">
                <a:solidFill>
                  <a:srgbClr val="FFFFFF"/>
                </a:solidFill>
                <a:latin typeface="Poppins Semi-Bold"/>
              </a:rPr>
              <a:t>Execution triggered by events</a:t>
            </a:r>
          </a:p>
        </p:txBody>
      </p:sp>
      <p:sp>
        <p:nvSpPr>
          <p:cNvPr id="11" name="TextBox 11"/>
          <p:cNvSpPr txBox="1"/>
          <p:nvPr/>
        </p:nvSpPr>
        <p:spPr>
          <a:xfrm>
            <a:off x="9516775" y="8215249"/>
            <a:ext cx="8332968" cy="1494536"/>
          </a:xfrm>
          <a:prstGeom prst="rect">
            <a:avLst/>
          </a:prstGeom>
        </p:spPr>
        <p:txBody>
          <a:bodyPr lIns="0" tIns="0" rIns="0" bIns="0" rtlCol="0" anchor="t">
            <a:spAutoFit/>
          </a:bodyPr>
          <a:lstStyle/>
          <a:p>
            <a:pPr algn="l">
              <a:lnSpc>
                <a:spcPts val="2391"/>
              </a:lnSpc>
              <a:spcBef>
                <a:spcPct val="0"/>
              </a:spcBef>
            </a:pPr>
            <a:r>
              <a:rPr lang="en-US" sz="2299">
                <a:solidFill>
                  <a:srgbClr val="FFFFFF"/>
                </a:solidFill>
                <a:latin typeface="Poppins Semi-Bold"/>
              </a:rPr>
              <a:t>Hollywood Model:</a:t>
            </a:r>
          </a:p>
          <a:p>
            <a:pPr algn="l">
              <a:lnSpc>
                <a:spcPts val="2391"/>
              </a:lnSpc>
              <a:spcBef>
                <a:spcPct val="0"/>
              </a:spcBef>
            </a:pPr>
            <a:r>
              <a:rPr lang="en-US" sz="2299">
                <a:solidFill>
                  <a:srgbClr val="FFFFFF"/>
                </a:solidFill>
                <a:latin typeface="Poppins Semi-Bold"/>
              </a:rPr>
              <a:t>"Don't call us, we'll call you"</a:t>
            </a:r>
          </a:p>
          <a:p>
            <a:pPr algn="l">
              <a:lnSpc>
                <a:spcPts val="2391"/>
              </a:lnSpc>
              <a:spcBef>
                <a:spcPct val="0"/>
              </a:spcBef>
            </a:pPr>
            <a:r>
              <a:rPr lang="en-US" sz="2299">
                <a:solidFill>
                  <a:srgbClr val="FFFFFF"/>
                </a:solidFill>
                <a:latin typeface="Poppins Semi-Bold"/>
              </a:rPr>
              <a:t>System decides when to call handler functions</a:t>
            </a:r>
          </a:p>
          <a:p>
            <a:pPr algn="l">
              <a:lnSpc>
                <a:spcPts val="2391"/>
              </a:lnSpc>
              <a:spcBef>
                <a:spcPct val="0"/>
              </a:spcBef>
            </a:pPr>
            <a:r>
              <a:rPr lang="en-US" sz="2299">
                <a:solidFill>
                  <a:srgbClr val="FFFFFF"/>
                </a:solidFill>
                <a:latin typeface="Poppins Semi-Bold"/>
              </a:rPr>
              <a:t>Applications:</a:t>
            </a:r>
          </a:p>
          <a:p>
            <a:pPr algn="l">
              <a:lnSpc>
                <a:spcPts val="2391"/>
              </a:lnSpc>
              <a:spcBef>
                <a:spcPct val="0"/>
              </a:spcBef>
            </a:pPr>
            <a:r>
              <a:rPr lang="en-US" sz="2299">
                <a:solidFill>
                  <a:srgbClr val="FFFFFF"/>
                </a:solidFill>
                <a:latin typeface="Poppins Semi-Bold"/>
              </a:rPr>
              <a:t>Used in graphical user interfaces and interactive games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Local vs. Global Variables</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482389" y="3882877"/>
            <a:ext cx="16509794" cy="3227073"/>
          </a:xfrm>
          <a:prstGeom prst="rect">
            <a:avLst/>
          </a:prstGeom>
        </p:spPr>
        <p:txBody>
          <a:bodyPr lIns="0" tIns="0" rIns="0" bIns="0" rtlCol="0" anchor="t">
            <a:spAutoFit/>
          </a:bodyPr>
          <a:lstStyle/>
          <a:p>
            <a:pPr algn="l">
              <a:lnSpc>
                <a:spcPts val="6509"/>
              </a:lnSpc>
            </a:pPr>
            <a:r>
              <a:rPr lang="en-US" sz="3099">
                <a:solidFill>
                  <a:srgbClr val="FFFFFF"/>
                </a:solidFill>
                <a:latin typeface="Poppins Semi-Bold"/>
              </a:rPr>
              <a:t>Global Variables: Defined outside functions; accessible throughout the program.</a:t>
            </a:r>
          </a:p>
          <a:p>
            <a:pPr algn="l">
              <a:lnSpc>
                <a:spcPts val="6509"/>
              </a:lnSpc>
            </a:pPr>
            <a:r>
              <a:rPr lang="en-US" sz="3099">
                <a:solidFill>
                  <a:srgbClr val="FFFFFF"/>
                </a:solidFill>
                <a:latin typeface="Poppins Semi-Bold"/>
              </a:rPr>
              <a:t>Local Variables: Defined inside functions; scoped to the function.</a:t>
            </a:r>
          </a:p>
          <a:p>
            <a:pPr marL="669285" lvl="1" indent="-334642" algn="l">
              <a:lnSpc>
                <a:spcPts val="6509"/>
              </a:lnSpc>
              <a:buFont typeface="Arial"/>
              <a:buChar char="•"/>
            </a:pPr>
            <a:r>
              <a:rPr lang="en-US" sz="3099">
                <a:solidFill>
                  <a:srgbClr val="FFFFFF"/>
                </a:solidFill>
                <a:latin typeface="Poppins Semi-Bold"/>
              </a:rPr>
              <a:t>Example: Conversion functions (e.g., Fahrenheit to Kelvin) demonstrate local variables.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Local vs. Global Variables</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404822"/>
            <a:ext cx="16805611" cy="4865373"/>
          </a:xfrm>
          <a:prstGeom prst="rect">
            <a:avLst/>
          </a:prstGeom>
        </p:spPr>
        <p:txBody>
          <a:bodyPr lIns="0" tIns="0" rIns="0" bIns="0" rtlCol="0" anchor="t">
            <a:spAutoFit/>
          </a:bodyPr>
          <a:lstStyle/>
          <a:p>
            <a:pPr marL="669285" lvl="1" indent="-334642" algn="l">
              <a:lnSpc>
                <a:spcPts val="6509"/>
              </a:lnSpc>
              <a:buFont typeface="Arial"/>
              <a:buChar char="•"/>
            </a:pPr>
            <a:r>
              <a:rPr lang="en-US" sz="3099">
                <a:solidFill>
                  <a:srgbClr val="FFFFFF"/>
                </a:solidFill>
                <a:latin typeface="Poppins Semi-Bold"/>
              </a:rPr>
              <a:t>Accessing Global Variables: Use global keyword to modify global variables from within functions.</a:t>
            </a:r>
          </a:p>
          <a:p>
            <a:pPr marL="669285" lvl="1" indent="-334642" algn="l">
              <a:lnSpc>
                <a:spcPts val="6509"/>
              </a:lnSpc>
              <a:buFont typeface="Arial"/>
              <a:buChar char="•"/>
            </a:pPr>
            <a:r>
              <a:rPr lang="en-US" sz="3099">
                <a:solidFill>
                  <a:srgbClr val="FFFFFF"/>
                </a:solidFill>
                <a:latin typeface="Poppins Semi-Bold"/>
              </a:rPr>
              <a:t>Prefer Local Variables: Best practice unless specific reasons justify global usage.</a:t>
            </a:r>
          </a:p>
          <a:p>
            <a:pPr marL="669285" lvl="1" indent="-334642" algn="l">
              <a:lnSpc>
                <a:spcPts val="6509"/>
              </a:lnSpc>
              <a:buFont typeface="Arial"/>
              <a:buChar char="•"/>
            </a:pPr>
            <a:r>
              <a:rPr lang="en-US" sz="3099">
                <a:solidFill>
                  <a:srgbClr val="FFFFFF"/>
                </a:solidFill>
                <a:latin typeface="Poppins Semi-Bold"/>
              </a:rPr>
              <a:t>Example Scenario: Differentiating between flight control and in-flight entertainment systems to justify local variables.</a:t>
            </a:r>
          </a:p>
          <a:p>
            <a:pPr marL="669285" lvl="1" indent="-334642" algn="l">
              <a:lnSpc>
                <a:spcPts val="6509"/>
              </a:lnSpc>
              <a:buFont typeface="Arial"/>
              <a:buChar char="•"/>
            </a:pPr>
            <a:r>
              <a:rPr lang="en-US" sz="3099">
                <a:solidFill>
                  <a:srgbClr val="FFFFFF"/>
                </a:solidFill>
                <a:latin typeface="Poppins Semi-Bold"/>
              </a:rPr>
              <a:t>Python Features: Shows global keyword usage and its implications.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778206" y="2630709"/>
            <a:ext cx="7365794" cy="523748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Week 0 - Statements, expressions, variables</a:t>
            </a:r>
          </a:p>
          <a:p>
            <a:pPr algn="l">
              <a:lnSpc>
                <a:spcPts val="6760"/>
              </a:lnSpc>
            </a:pPr>
            <a:endParaRPr lang="en-US" sz="6500">
              <a:solidFill>
                <a:srgbClr val="6AC4EA"/>
              </a:solidFill>
              <a:latin typeface="Poppins Semi-Bold"/>
            </a:endParaRP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Button - build a calculator</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699579"/>
            <a:ext cx="17259300" cy="4865373"/>
          </a:xfrm>
          <a:prstGeom prst="rect">
            <a:avLst/>
          </a:prstGeom>
        </p:spPr>
        <p:txBody>
          <a:bodyPr lIns="0" tIns="0" rIns="0" bIns="0" rtlCol="0" anchor="t">
            <a:spAutoFit/>
          </a:bodyPr>
          <a:lstStyle/>
          <a:p>
            <a:pPr marL="669285" lvl="1" indent="-334642" algn="l">
              <a:lnSpc>
                <a:spcPts val="6509"/>
              </a:lnSpc>
              <a:buFont typeface="Arial"/>
              <a:buChar char="•"/>
            </a:pPr>
            <a:r>
              <a:rPr lang="en-US" sz="3099">
                <a:solidFill>
                  <a:srgbClr val="FFFFFF"/>
                </a:solidFill>
                <a:latin typeface="Poppins Semi-Bold"/>
              </a:rPr>
              <a:t>Objective: The goal was to build a basic calculator using Simple GUI.</a:t>
            </a:r>
          </a:p>
          <a:p>
            <a:pPr marL="669285" lvl="1" indent="-334642" algn="l">
              <a:lnSpc>
                <a:spcPts val="6509"/>
              </a:lnSpc>
              <a:buFont typeface="Arial"/>
              <a:buChar char="•"/>
            </a:pPr>
            <a:r>
              <a:rPr lang="en-US" sz="3099">
                <a:solidFill>
                  <a:srgbClr val="FFFFFF"/>
                </a:solidFill>
                <a:latin typeface="Poppins Semi-Bold"/>
              </a:rPr>
              <a:t>Setup: Defined Store and Operand as global variables. Initial functions included Output (to show current values) and Swap (to switch values).</a:t>
            </a:r>
          </a:p>
          <a:p>
            <a:pPr marL="669285" lvl="1" indent="-334642" algn="l">
              <a:lnSpc>
                <a:spcPts val="6509"/>
              </a:lnSpc>
              <a:buFont typeface="Arial"/>
              <a:buChar char="•"/>
            </a:pPr>
            <a:r>
              <a:rPr lang="en-US" sz="3099">
                <a:solidFill>
                  <a:srgbClr val="FFFFFF"/>
                </a:solidFill>
                <a:latin typeface="Poppins Semi-Bold"/>
              </a:rPr>
              <a:t>Building the GUI: Used Simple GUI to create a frame and added buttons (Print, Swap, Add, Subtract). Each button had an event handler function.</a:t>
            </a:r>
          </a:p>
          <a:p>
            <a:pPr algn="l">
              <a:lnSpc>
                <a:spcPts val="6509"/>
              </a:lnSpc>
            </a:pPr>
            <a:endParaRPr lang="en-US" sz="3099">
              <a:solidFill>
                <a:srgbClr val="FFFFFF"/>
              </a:solidFill>
              <a:latin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Button - build a calculator</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4177805"/>
            <a:ext cx="17259300" cy="3227073"/>
          </a:xfrm>
          <a:prstGeom prst="rect">
            <a:avLst/>
          </a:prstGeom>
        </p:spPr>
        <p:txBody>
          <a:bodyPr lIns="0" tIns="0" rIns="0" bIns="0" rtlCol="0" anchor="t">
            <a:spAutoFit/>
          </a:bodyPr>
          <a:lstStyle/>
          <a:p>
            <a:pPr marL="669285" lvl="1" indent="-334642" algn="l">
              <a:lnSpc>
                <a:spcPts val="6509"/>
              </a:lnSpc>
              <a:buFont typeface="Arial"/>
              <a:buChar char="•"/>
            </a:pPr>
            <a:r>
              <a:rPr lang="en-US" sz="3099">
                <a:solidFill>
                  <a:srgbClr val="FFFFFF"/>
                </a:solidFill>
                <a:latin typeface="Poppins Semi-Bold"/>
              </a:rPr>
              <a:t>Functionality: Tested buttons to ensure they correctly displayed, swapped, added, and subtracted values between Store and Operand.</a:t>
            </a:r>
          </a:p>
          <a:p>
            <a:pPr marL="669285" lvl="1" indent="-334642" algn="l">
              <a:lnSpc>
                <a:spcPts val="6509"/>
              </a:lnSpc>
              <a:buFont typeface="Arial"/>
              <a:buChar char="•"/>
            </a:pPr>
            <a:r>
              <a:rPr lang="en-US" sz="3099">
                <a:solidFill>
                  <a:srgbClr val="FFFFFF"/>
                </a:solidFill>
                <a:latin typeface="Poppins Semi-Bold"/>
              </a:rPr>
              <a:t>Next Steps: Planned to enhance the calculator by allowing user input for Store and Operand values in the next lecture.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SimpleGUI</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699579"/>
            <a:ext cx="17259300" cy="4865373"/>
          </a:xfrm>
          <a:prstGeom prst="rect">
            <a:avLst/>
          </a:prstGeom>
        </p:spPr>
        <p:txBody>
          <a:bodyPr lIns="0" tIns="0" rIns="0" bIns="0" rtlCol="0" anchor="t">
            <a:spAutoFit/>
          </a:bodyPr>
          <a:lstStyle/>
          <a:p>
            <a:pPr algn="l">
              <a:lnSpc>
                <a:spcPts val="6509"/>
              </a:lnSpc>
            </a:pPr>
            <a:r>
              <a:rPr lang="en-US" sz="3099">
                <a:solidFill>
                  <a:srgbClr val="FFFFFF"/>
                </a:solidFill>
                <a:latin typeface="Poppins Semi-Bold"/>
              </a:rPr>
              <a:t>SimpleGUI Overview:</a:t>
            </a:r>
          </a:p>
          <a:p>
            <a:pPr marL="669285" lvl="1" indent="-334642" algn="l">
              <a:lnSpc>
                <a:spcPts val="6509"/>
              </a:lnSpc>
              <a:buFont typeface="Arial"/>
              <a:buChar char="•"/>
            </a:pPr>
            <a:r>
              <a:rPr lang="en-US" sz="3099">
                <a:solidFill>
                  <a:srgbClr val="FFFFFF"/>
                </a:solidFill>
                <a:latin typeface="Poppins Semi-Bold"/>
              </a:rPr>
              <a:t>Purpose: SimpleGUI in Code Sculptor helps create interactive Python applications like games.</a:t>
            </a:r>
          </a:p>
          <a:p>
            <a:pPr marL="669285" lvl="1" indent="-334642" algn="l">
              <a:lnSpc>
                <a:spcPts val="6509"/>
              </a:lnSpc>
              <a:buFont typeface="Arial"/>
              <a:buChar char="•"/>
            </a:pPr>
            <a:r>
              <a:rPr lang="en-US" sz="3099">
                <a:solidFill>
                  <a:srgbClr val="FFFFFF"/>
                </a:solidFill>
                <a:latin typeface="Poppins Semi-Bold"/>
              </a:rPr>
              <a:t>Technology: It’s based on JavaScript, making it powerful for web-based applications.</a:t>
            </a:r>
          </a:p>
          <a:p>
            <a:pPr algn="l">
              <a:lnSpc>
                <a:spcPts val="6509"/>
              </a:lnSpc>
            </a:pPr>
            <a:endParaRPr lang="en-US" sz="3099">
              <a:solidFill>
                <a:srgbClr val="FFFFFF"/>
              </a:solidFill>
              <a:latin typeface="Poppi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SimpleGUI</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699579"/>
            <a:ext cx="17259300" cy="4046223"/>
          </a:xfrm>
          <a:prstGeom prst="rect">
            <a:avLst/>
          </a:prstGeom>
        </p:spPr>
        <p:txBody>
          <a:bodyPr lIns="0" tIns="0" rIns="0" bIns="0" rtlCol="0" anchor="t">
            <a:spAutoFit/>
          </a:bodyPr>
          <a:lstStyle/>
          <a:p>
            <a:pPr algn="l">
              <a:lnSpc>
                <a:spcPts val="6509"/>
              </a:lnSpc>
            </a:pPr>
            <a:r>
              <a:rPr lang="en-US" sz="3099">
                <a:solidFill>
                  <a:srgbClr val="FFFFFF"/>
                </a:solidFill>
                <a:latin typeface="Poppins Semi-Bold"/>
              </a:rPr>
              <a:t>Key Components:</a:t>
            </a:r>
          </a:p>
          <a:p>
            <a:pPr marL="669285" lvl="1" indent="-334642" algn="l">
              <a:lnSpc>
                <a:spcPts val="6509"/>
              </a:lnSpc>
              <a:buFont typeface="Arial"/>
              <a:buChar char="•"/>
            </a:pPr>
            <a:r>
              <a:rPr lang="en-US" sz="3099">
                <a:solidFill>
                  <a:srgbClr val="FFFFFF"/>
                </a:solidFill>
                <a:latin typeface="Poppins Semi-Bold"/>
              </a:rPr>
              <a:t>Frame: Main window with areas for controls (like buttons), canvas (for graphics), and status updates.</a:t>
            </a:r>
          </a:p>
          <a:p>
            <a:pPr marL="669285" lvl="1" indent="-334642" algn="l">
              <a:lnSpc>
                <a:spcPts val="6509"/>
              </a:lnSpc>
              <a:buFont typeface="Arial"/>
              <a:buChar char="•"/>
            </a:pPr>
            <a:r>
              <a:rPr lang="en-US" sz="3099">
                <a:solidFill>
                  <a:srgbClr val="FFFFFF"/>
                </a:solidFill>
                <a:latin typeface="Poppins Semi-Bold"/>
              </a:rPr>
              <a:t>Canvas: Where graphics and user interactions (like mouse clicks) are handled.</a:t>
            </a:r>
          </a:p>
          <a:p>
            <a:pPr marL="669285" lvl="1" indent="-334642" algn="l">
              <a:lnSpc>
                <a:spcPts val="6509"/>
              </a:lnSpc>
              <a:buFont typeface="Arial"/>
              <a:buChar char="•"/>
            </a:pPr>
            <a:r>
              <a:rPr lang="en-US" sz="3099">
                <a:solidFill>
                  <a:srgbClr val="FFFFFF"/>
                </a:solidFill>
                <a:latin typeface="Poppins Semi-Bold"/>
              </a:rPr>
              <a:t>Controls: Buttons and inputs that trigger actions in the program.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Input Fields</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460947"/>
            <a:ext cx="17259300" cy="554266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Steps to Add Input Field:</a:t>
            </a:r>
          </a:p>
          <a:p>
            <a:pPr marL="669285" lvl="1" indent="-334642" algn="l">
              <a:lnSpc>
                <a:spcPts val="4401"/>
              </a:lnSpc>
              <a:buAutoNum type="arabicPeriod"/>
            </a:pPr>
            <a:r>
              <a:rPr lang="en-US" sz="3099">
                <a:solidFill>
                  <a:srgbClr val="FFFFFF"/>
                </a:solidFill>
                <a:latin typeface="Poppins Semi-Bold"/>
              </a:rPr>
              <a:t>Understanding Input Handling: Input fields in SimpleGUI need a handler function to process what users enter.</a:t>
            </a:r>
          </a:p>
          <a:p>
            <a:pPr marL="669285" lvl="1" indent="-334642" algn="l">
              <a:lnSpc>
                <a:spcPts val="4401"/>
              </a:lnSpc>
              <a:buAutoNum type="arabicPeriod"/>
            </a:pPr>
            <a:r>
              <a:rPr lang="en-US" sz="3099">
                <a:solidFill>
                  <a:srgbClr val="FFFFFF"/>
                </a:solidFill>
                <a:latin typeface="Poppins Semi-Bold"/>
              </a:rPr>
              <a:t>Adding the Input Field: Use simplegui.create_input to create a field where users can type numbers.</a:t>
            </a:r>
          </a:p>
          <a:p>
            <a:pPr marL="669285" lvl="1" indent="-334642" algn="l">
              <a:lnSpc>
                <a:spcPts val="4401"/>
              </a:lnSpc>
              <a:buAutoNum type="arabicPeriod"/>
            </a:pPr>
            <a:r>
              <a:rPr lang="en-US" sz="3099">
                <a:solidFill>
                  <a:srgbClr val="FFFFFF"/>
                </a:solidFill>
                <a:latin typeface="Poppins Semi-Bold"/>
              </a:rPr>
              <a:t>Implementing the Handler: Define a function (enter) to read what users enter and store it as a global variable (operand).</a:t>
            </a:r>
          </a:p>
          <a:p>
            <a:pPr marL="669285" lvl="1" indent="-334642" algn="l">
              <a:lnSpc>
                <a:spcPts val="4401"/>
              </a:lnSpc>
              <a:buAutoNum type="arabicPeriod"/>
            </a:pPr>
            <a:r>
              <a:rPr lang="en-US" sz="3099">
                <a:solidFill>
                  <a:srgbClr val="FFFFFF"/>
                </a:solidFill>
                <a:latin typeface="Poppins Semi-Bold"/>
              </a:rPr>
              <a:t>Converting Types: Convert the entered value (initially a string) to a number (integer or float) using int() or float().</a:t>
            </a:r>
          </a:p>
          <a:p>
            <a:pPr algn="l">
              <a:lnSpc>
                <a:spcPts val="4401"/>
              </a:lnSpc>
            </a:pPr>
            <a:endParaRPr lang="en-US" sz="3099">
              <a:solidFill>
                <a:srgbClr val="FFFFFF"/>
              </a:solidFill>
              <a:latin typeface="Poppins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10983" y="3609657"/>
            <a:ext cx="8839579" cy="2991485"/>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3 - Canvas, drawing, timers</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Canvas and Drawing</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785179"/>
            <a:ext cx="17259300" cy="443776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Computer Drawing Basics:</a:t>
            </a:r>
          </a:p>
          <a:p>
            <a:pPr algn="l">
              <a:lnSpc>
                <a:spcPts val="4401"/>
              </a:lnSpc>
            </a:pPr>
            <a:endParaRPr lang="en-US" sz="3099">
              <a:solidFill>
                <a:srgbClr val="FFFFFF"/>
              </a:solidFill>
              <a:latin typeface="Poppins Semi-Bold"/>
            </a:endParaRPr>
          </a:p>
          <a:p>
            <a:pPr marL="669285" lvl="1" indent="-334642" algn="l">
              <a:lnSpc>
                <a:spcPts val="4401"/>
              </a:lnSpc>
              <a:buAutoNum type="arabicPeriod"/>
            </a:pPr>
            <a:r>
              <a:rPr lang="en-US" sz="3099">
                <a:solidFill>
                  <a:srgbClr val="FFFFFF"/>
                </a:solidFill>
                <a:latin typeface="Poppins Semi-Bold"/>
              </a:rPr>
              <a:t>Computers display visuals on a monitor using a 2D grid of pixels.</a:t>
            </a:r>
          </a:p>
          <a:p>
            <a:pPr marL="669285" lvl="1" indent="-334642" algn="l">
              <a:lnSpc>
                <a:spcPts val="4401"/>
              </a:lnSpc>
              <a:buAutoNum type="arabicPeriod"/>
            </a:pPr>
            <a:r>
              <a:rPr lang="en-US" sz="3099">
                <a:solidFill>
                  <a:srgbClr val="FFFFFF"/>
                </a:solidFill>
                <a:latin typeface="Poppins Semi-Bold"/>
              </a:rPr>
              <a:t>Each pixel has a color, and together they form what you see on the screen.</a:t>
            </a:r>
          </a:p>
          <a:p>
            <a:pPr marL="669285" lvl="1" indent="-334642" algn="l">
              <a:lnSpc>
                <a:spcPts val="4401"/>
              </a:lnSpc>
              <a:buAutoNum type="arabicPeriod"/>
            </a:pPr>
            <a:r>
              <a:rPr lang="en-US" sz="3099">
                <a:solidFill>
                  <a:srgbClr val="FFFFFF"/>
                </a:solidFill>
                <a:latin typeface="Poppins Semi-Bold"/>
              </a:rPr>
              <a:t>This grid is managed logically by a frame buffer, which tracks pixel values.</a:t>
            </a:r>
          </a:p>
          <a:p>
            <a:pPr marL="669285" lvl="1" indent="-334642" algn="l">
              <a:lnSpc>
                <a:spcPts val="4401"/>
              </a:lnSpc>
              <a:buAutoNum type="arabicPeriod"/>
            </a:pPr>
            <a:r>
              <a:rPr lang="en-US" sz="3099">
                <a:solidFill>
                  <a:srgbClr val="FFFFFF"/>
                </a:solidFill>
                <a:latin typeface="Poppins Semi-Bold"/>
              </a:rPr>
              <a:t>The monitor refreshes this frame buffer around 60-72 times per second to update the screen's content.</a:t>
            </a:r>
          </a:p>
          <a:p>
            <a:pPr algn="l">
              <a:lnSpc>
                <a:spcPts val="4401"/>
              </a:lnSpc>
            </a:pPr>
            <a:endParaRPr lang="en-US" sz="3099">
              <a:solidFill>
                <a:srgbClr val="FFFFFF"/>
              </a:solidFill>
              <a:latin typeface="Poppins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Canvas and Drawing</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028700" y="3785179"/>
            <a:ext cx="17259300" cy="388531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Draw Handler in SimpleGUI:</a:t>
            </a:r>
          </a:p>
          <a:p>
            <a:pPr algn="l">
              <a:lnSpc>
                <a:spcPts val="4401"/>
              </a:lnSpc>
            </a:pPr>
            <a:endParaRPr lang="en-US" sz="3099">
              <a:solidFill>
                <a:srgbClr val="FFFFFF"/>
              </a:solidFill>
              <a:latin typeface="Poppins Semi-Bold"/>
            </a:endParaRPr>
          </a:p>
          <a:p>
            <a:pPr marL="669285" lvl="1" indent="-334642" algn="l">
              <a:lnSpc>
                <a:spcPts val="4401"/>
              </a:lnSpc>
              <a:buAutoNum type="arabicPeriod"/>
            </a:pPr>
            <a:r>
              <a:rPr lang="en-US" sz="3099">
                <a:solidFill>
                  <a:srgbClr val="FFFFFF"/>
                </a:solidFill>
                <a:latin typeface="Poppins Semi-Bold"/>
              </a:rPr>
              <a:t>Applications use a draw handler to update what appears on the screen.</a:t>
            </a:r>
          </a:p>
          <a:p>
            <a:pPr marL="669285" lvl="1" indent="-334642" algn="l">
              <a:lnSpc>
                <a:spcPts val="4401"/>
              </a:lnSpc>
              <a:buAutoNum type="arabicPeriod"/>
            </a:pPr>
            <a:r>
              <a:rPr lang="en-US" sz="3099">
                <a:solidFill>
                  <a:srgbClr val="FFFFFF"/>
                </a:solidFill>
                <a:latin typeface="Poppins Semi-Bold"/>
              </a:rPr>
              <a:t>SimpleGUI in CodeSkulptor provides a set_draw_handler function to register a draw handler.</a:t>
            </a:r>
          </a:p>
          <a:p>
            <a:pPr marL="669285" lvl="1" indent="-334642" algn="l">
              <a:lnSpc>
                <a:spcPts val="4401"/>
              </a:lnSpc>
              <a:buAutoNum type="arabicPeriod"/>
            </a:pPr>
            <a:r>
              <a:rPr lang="en-US" sz="3099">
                <a:solidFill>
                  <a:srgbClr val="FFFFFF"/>
                </a:solidFill>
                <a:latin typeface="Poppins Semi-Bold"/>
              </a:rPr>
              <a:t>The draw handler function updates the canvas using drawing commands like draw_text, draw_line, and draw_circle.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Canvas and Drawing</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206898"/>
            <a:ext cx="12480023" cy="333286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Canvas Coordinates:</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The canvas is a portion of the frame where drawing occurs.</a:t>
            </a:r>
          </a:p>
          <a:p>
            <a:pPr marL="669285" lvl="1" indent="-334642" algn="l">
              <a:lnSpc>
                <a:spcPts val="4401"/>
              </a:lnSpc>
              <a:buFont typeface="Arial"/>
              <a:buChar char="•"/>
            </a:pPr>
            <a:r>
              <a:rPr lang="en-US" sz="3099">
                <a:solidFill>
                  <a:srgbClr val="FFFFFF"/>
                </a:solidFill>
                <a:latin typeface="Poppins Semi-Bold"/>
              </a:rPr>
              <a:t>Coordinates on the canvas use Cartesian notation:</a:t>
            </a:r>
          </a:p>
          <a:p>
            <a:pPr marL="669285" lvl="1" indent="-334642" algn="l">
              <a:lnSpc>
                <a:spcPts val="4401"/>
              </a:lnSpc>
              <a:buFont typeface="Arial"/>
              <a:buChar char="•"/>
            </a:pPr>
            <a:r>
              <a:rPr lang="en-US" sz="3099">
                <a:solidFill>
                  <a:srgbClr val="FFFFFF"/>
                </a:solidFill>
                <a:latin typeface="Poppins Semi-Bold"/>
              </a:rPr>
              <a:t>(0, 0) starts at the upper left corner.</a:t>
            </a:r>
          </a:p>
          <a:p>
            <a:pPr marL="669285" lvl="1" indent="-334642" algn="l">
              <a:lnSpc>
                <a:spcPts val="4401"/>
              </a:lnSpc>
              <a:buFont typeface="Arial"/>
              <a:buChar char="•"/>
            </a:pPr>
            <a:r>
              <a:rPr lang="en-US" sz="3099">
                <a:solidFill>
                  <a:srgbClr val="FFFFFF"/>
                </a:solidFill>
                <a:latin typeface="Poppins Semi-Bold"/>
              </a:rPr>
              <a:t>Positive X moves right, and positive Y moves down.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Timers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250386" y="4206220"/>
            <a:ext cx="16509794" cy="278041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Purpose of Timers:</a:t>
            </a:r>
          </a:p>
          <a:p>
            <a:pPr algn="l">
              <a:lnSpc>
                <a:spcPts val="4401"/>
              </a:lnSpc>
            </a:pPr>
            <a:endParaRPr lang="en-US" sz="3099">
              <a:solidFill>
                <a:srgbClr val="FFFFFF"/>
              </a:solidFill>
              <a:latin typeface="Poppins Semi-Bold"/>
            </a:endParaRPr>
          </a:p>
          <a:p>
            <a:pPr algn="l">
              <a:lnSpc>
                <a:spcPts val="4401"/>
              </a:lnSpc>
            </a:pPr>
            <a:r>
              <a:rPr lang="en-US" sz="3099">
                <a:solidFill>
                  <a:srgbClr val="FFFFFF"/>
                </a:solidFill>
                <a:latin typeface="Poppins Semi-Bold"/>
              </a:rPr>
              <a:t>Timers allow us to execute specific actions at predefined intervals in our program.</a:t>
            </a:r>
          </a:p>
          <a:p>
            <a:pPr marL="669285" lvl="1" indent="-334642" algn="l">
              <a:lnSpc>
                <a:spcPts val="4401"/>
              </a:lnSpc>
              <a:buFont typeface="Arial"/>
              <a:buChar char="•"/>
            </a:pPr>
            <a:r>
              <a:rPr lang="en-US" sz="3099">
                <a:solidFill>
                  <a:srgbClr val="FFFFFF"/>
                </a:solidFill>
                <a:latin typeface="Poppins Semi-Bold"/>
              </a:rPr>
              <a:t>This capability is crucial for creating animations, updating visual elements, or implementing game mechanics.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3247331" y="5747028"/>
            <a:ext cx="11793338" cy="7474028"/>
          </a:xfrm>
          <a:custGeom>
            <a:avLst/>
            <a:gdLst/>
            <a:ahLst/>
            <a:cxnLst/>
            <a:rect l="l" t="t" r="r" b="b"/>
            <a:pathLst>
              <a:path w="11793338" h="7474028">
                <a:moveTo>
                  <a:pt x="0" y="0"/>
                </a:moveTo>
                <a:lnTo>
                  <a:pt x="11793338" y="0"/>
                </a:lnTo>
                <a:lnTo>
                  <a:pt x="11793338" y="7474029"/>
                </a:lnTo>
                <a:lnTo>
                  <a:pt x="0" y="747402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a:off x="11855792" y="2096964"/>
            <a:ext cx="7572419" cy="6553584"/>
          </a:xfrm>
          <a:custGeom>
            <a:avLst/>
            <a:gdLst/>
            <a:ahLst/>
            <a:cxnLst/>
            <a:rect l="l" t="t" r="r" b="b"/>
            <a:pathLst>
              <a:path w="7572419" h="6553584">
                <a:moveTo>
                  <a:pt x="0" y="0"/>
                </a:moveTo>
                <a:lnTo>
                  <a:pt x="7572419" y="0"/>
                </a:lnTo>
                <a:lnTo>
                  <a:pt x="7572419" y="6553584"/>
                </a:lnTo>
                <a:lnTo>
                  <a:pt x="0" y="6553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AutoShape 6"/>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grpSp>
        <p:nvGrpSpPr>
          <p:cNvPr id="7" name="Group 7"/>
          <p:cNvGrpSpPr/>
          <p:nvPr/>
        </p:nvGrpSpPr>
        <p:grpSpPr>
          <a:xfrm>
            <a:off x="12408874" y="2606581"/>
            <a:ext cx="6440568" cy="5577242"/>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52087" t="-17233"/>
              </a:stretch>
            </a:blipFill>
          </p:spPr>
          <p:txBody>
            <a:bodyPr/>
            <a:lstStyle/>
            <a:p>
              <a:endParaRPr lang="zh-TW" altLang="en-US"/>
            </a:p>
          </p:txBody>
        </p:sp>
      </p:grpSp>
      <p:sp>
        <p:nvSpPr>
          <p:cNvPr id="9" name="Freeform 9"/>
          <p:cNvSpPr/>
          <p:nvPr/>
        </p:nvSpPr>
        <p:spPr>
          <a:xfrm>
            <a:off x="6840826" y="-3678695"/>
            <a:ext cx="7572419" cy="6553584"/>
          </a:xfrm>
          <a:custGeom>
            <a:avLst/>
            <a:gdLst/>
            <a:ahLst/>
            <a:cxnLst/>
            <a:rect l="l" t="t" r="r" b="b"/>
            <a:pathLst>
              <a:path w="7572419" h="6553584">
                <a:moveTo>
                  <a:pt x="0" y="0"/>
                </a:moveTo>
                <a:lnTo>
                  <a:pt x="7572418" y="0"/>
                </a:lnTo>
                <a:lnTo>
                  <a:pt x="7572418" y="6553584"/>
                </a:lnTo>
                <a:lnTo>
                  <a:pt x="0" y="6553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0" name="TextBox 10"/>
          <p:cNvSpPr txBox="1"/>
          <p:nvPr/>
        </p:nvSpPr>
        <p:spPr>
          <a:xfrm>
            <a:off x="12408874" y="9229725"/>
            <a:ext cx="4850426" cy="341757"/>
          </a:xfrm>
          <a:prstGeom prst="rect">
            <a:avLst/>
          </a:prstGeom>
        </p:spPr>
        <p:txBody>
          <a:bodyPr lIns="0" tIns="0" rIns="0" bIns="0" rtlCol="0" anchor="t">
            <a:spAutoFit/>
          </a:bodyPr>
          <a:lstStyle/>
          <a:p>
            <a:pPr algn="r">
              <a:lnSpc>
                <a:spcPts val="2604"/>
              </a:lnSpc>
            </a:pPr>
            <a:r>
              <a:rPr lang="en-US" sz="2100" spc="298">
                <a:solidFill>
                  <a:srgbClr val="FFFFFF">
                    <a:alpha val="29804"/>
                  </a:srgbClr>
                </a:solidFill>
                <a:latin typeface="Poppins"/>
              </a:rPr>
              <a:t>www.reallygreatsite.com</a:t>
            </a:r>
          </a:p>
        </p:txBody>
      </p:sp>
      <p:sp>
        <p:nvSpPr>
          <p:cNvPr id="11" name="TextBox 11"/>
          <p:cNvSpPr txBox="1"/>
          <p:nvPr/>
        </p:nvSpPr>
        <p:spPr>
          <a:xfrm>
            <a:off x="1778206" y="3074914"/>
            <a:ext cx="7365794"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CodeSkulptor</a:t>
            </a:r>
          </a:p>
        </p:txBody>
      </p:sp>
      <p:sp>
        <p:nvSpPr>
          <p:cNvPr id="12" name="TextBox 12"/>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3" name="TextBox 13"/>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7</a:t>
            </a:r>
          </a:p>
        </p:txBody>
      </p:sp>
      <p:sp>
        <p:nvSpPr>
          <p:cNvPr id="14" name="TextBox 14"/>
          <p:cNvSpPr txBox="1"/>
          <p:nvPr/>
        </p:nvSpPr>
        <p:spPr>
          <a:xfrm>
            <a:off x="1778206" y="4139907"/>
            <a:ext cx="8637227" cy="4273298"/>
          </a:xfrm>
          <a:prstGeom prst="rect">
            <a:avLst/>
          </a:prstGeom>
        </p:spPr>
        <p:txBody>
          <a:bodyPr lIns="0" tIns="0" rIns="0" bIns="0" rtlCol="0" anchor="t">
            <a:spAutoFit/>
          </a:bodyPr>
          <a:lstStyle/>
          <a:p>
            <a:pPr algn="just">
              <a:lnSpc>
                <a:spcPts val="5771"/>
              </a:lnSpc>
            </a:pPr>
            <a:r>
              <a:rPr lang="en-US" sz="2599">
                <a:solidFill>
                  <a:srgbClr val="FFFFFF"/>
                </a:solidFill>
                <a:latin typeface="Poppins Semi-Bold"/>
              </a:rPr>
              <a:t>Which the development environment is introduced.</a:t>
            </a:r>
          </a:p>
          <a:p>
            <a:pPr algn="just">
              <a:lnSpc>
                <a:spcPts val="5771"/>
              </a:lnSpc>
            </a:pPr>
            <a:r>
              <a:rPr lang="en-US" sz="2599">
                <a:solidFill>
                  <a:srgbClr val="6AC4EA"/>
                </a:solidFill>
                <a:latin typeface="Poppins Semi-Bold"/>
              </a:rPr>
              <a:t>Key Features</a:t>
            </a:r>
            <a:r>
              <a:rPr lang="en-US" sz="2599">
                <a:solidFill>
                  <a:srgbClr val="FFFFFF"/>
                </a:solidFill>
                <a:latin typeface="Poppins Semi-Bold"/>
              </a:rPr>
              <a:t>:</a:t>
            </a:r>
          </a:p>
          <a:p>
            <a:pPr marL="561337" lvl="1" indent="-280669" algn="just">
              <a:lnSpc>
                <a:spcPts val="5771"/>
              </a:lnSpc>
              <a:buFont typeface="Arial"/>
              <a:buChar char="•"/>
            </a:pPr>
            <a:r>
              <a:rPr lang="en-US" sz="2599">
                <a:solidFill>
                  <a:srgbClr val="FFFFFF"/>
                </a:solidFill>
                <a:latin typeface="Poppins Semi-Bold"/>
              </a:rPr>
              <a:t>Interactive and Fun</a:t>
            </a:r>
          </a:p>
          <a:p>
            <a:pPr marL="561337" lvl="1" indent="-280669" algn="just">
              <a:lnSpc>
                <a:spcPts val="5771"/>
              </a:lnSpc>
              <a:buFont typeface="Arial"/>
              <a:buChar char="•"/>
            </a:pPr>
            <a:r>
              <a:rPr lang="en-US" sz="2599">
                <a:solidFill>
                  <a:srgbClr val="FFFFFF"/>
                </a:solidFill>
                <a:latin typeface="Poppins Semi-Bold"/>
              </a:rPr>
              <a:t>Web-Based</a:t>
            </a:r>
          </a:p>
          <a:p>
            <a:pPr marL="561337" lvl="1" indent="-280669" algn="just">
              <a:lnSpc>
                <a:spcPts val="5771"/>
              </a:lnSpc>
              <a:buFont typeface="Arial"/>
              <a:buChar char="•"/>
            </a:pPr>
            <a:r>
              <a:rPr lang="en-US" sz="2599">
                <a:solidFill>
                  <a:srgbClr val="FFFFFF"/>
                </a:solidFill>
                <a:latin typeface="Poppins Semi-Bold"/>
              </a:rPr>
              <a:t>Cloud Storage</a:t>
            </a:r>
          </a:p>
          <a:p>
            <a:pPr algn="just">
              <a:lnSpc>
                <a:spcPts val="5771"/>
              </a:lnSpc>
            </a:pPr>
            <a:endParaRPr lang="en-US" sz="2599">
              <a:solidFill>
                <a:srgbClr val="FFFFFF"/>
              </a:solidFill>
              <a:latin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Timers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202525" y="3970414"/>
            <a:ext cx="17069521" cy="3885312"/>
          </a:xfrm>
          <a:prstGeom prst="rect">
            <a:avLst/>
          </a:prstGeom>
        </p:spPr>
        <p:txBody>
          <a:bodyPr lIns="0" tIns="0" rIns="0" bIns="0" rtlCol="0" anchor="t">
            <a:spAutoFit/>
          </a:bodyPr>
          <a:lstStyle/>
          <a:p>
            <a:pPr algn="l">
              <a:lnSpc>
                <a:spcPts val="4401"/>
              </a:lnSpc>
            </a:pPr>
            <a:r>
              <a:rPr lang="en-US" sz="3099">
                <a:solidFill>
                  <a:srgbClr val="FFFFFF"/>
                </a:solidFill>
                <a:latin typeface="Poppins Semi-Bold"/>
              </a:rPr>
              <a:t>Creating the Frame:</a:t>
            </a:r>
          </a:p>
          <a:p>
            <a:pPr algn="l">
              <a:lnSpc>
                <a:spcPts val="4401"/>
              </a:lnSpc>
            </a:pPr>
            <a:r>
              <a:rPr lang="en-US" sz="3099">
                <a:solidFill>
                  <a:srgbClr val="FFFFFF"/>
                </a:solidFill>
                <a:latin typeface="Poppins Semi-Bold"/>
              </a:rPr>
              <a:t>Using simplegui.create_frame to set up the graphical interface.</a:t>
            </a:r>
          </a:p>
          <a:p>
            <a:pPr algn="l">
              <a:lnSpc>
                <a:spcPts val="4401"/>
              </a:lnSpc>
            </a:pPr>
            <a:endParaRPr lang="en-US" sz="3099">
              <a:solidFill>
                <a:srgbClr val="FFFFFF"/>
              </a:solidFill>
              <a:latin typeface="Poppins Semi-Bold"/>
            </a:endParaRPr>
          </a:p>
          <a:p>
            <a:pPr algn="l">
              <a:lnSpc>
                <a:spcPts val="4401"/>
              </a:lnSpc>
            </a:pPr>
            <a:r>
              <a:rPr lang="en-US" sz="3099">
                <a:solidFill>
                  <a:srgbClr val="FFFFFF"/>
                </a:solidFill>
                <a:latin typeface="Poppins Semi-Bold"/>
              </a:rPr>
              <a:t>Registering Handlers:</a:t>
            </a:r>
          </a:p>
          <a:p>
            <a:pPr algn="l">
              <a:lnSpc>
                <a:spcPts val="4401"/>
              </a:lnSpc>
            </a:pPr>
            <a:r>
              <a:rPr lang="en-US" sz="3099">
                <a:solidFill>
                  <a:srgbClr val="FFFFFF"/>
                </a:solidFill>
                <a:latin typeface="Poppins Semi-Bold"/>
              </a:rPr>
              <a:t>set_draw_handler: Links the draw handler to the frame to render graphics.</a:t>
            </a:r>
          </a:p>
          <a:p>
            <a:pPr marL="669285" lvl="1" indent="-334642" algn="l">
              <a:lnSpc>
                <a:spcPts val="4401"/>
              </a:lnSpc>
              <a:buFont typeface="Arial"/>
              <a:buChar char="•"/>
            </a:pPr>
            <a:r>
              <a:rPr lang="en-US" sz="3099">
                <a:solidFill>
                  <a:srgbClr val="FFFFFF"/>
                </a:solidFill>
                <a:latin typeface="Poppins Semi-Bold"/>
              </a:rPr>
              <a:t>set_timer: Creates a timer with an interval (2000) and associates it with the tick handler (tick).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String Processing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597274" y="3559530"/>
            <a:ext cx="17093452" cy="5542662"/>
          </a:xfrm>
          <a:prstGeom prst="rect">
            <a:avLst/>
          </a:prstGeom>
        </p:spPr>
        <p:txBody>
          <a:bodyPr lIns="0" tIns="0" rIns="0" bIns="0" rtlCol="0" anchor="t">
            <a:spAutoFit/>
          </a:bodyPr>
          <a:lstStyle/>
          <a:p>
            <a:pPr marL="669285" lvl="1" indent="-334642" algn="l">
              <a:lnSpc>
                <a:spcPts val="4401"/>
              </a:lnSpc>
              <a:buFont typeface="Arial"/>
              <a:buChar char="•"/>
            </a:pPr>
            <a:r>
              <a:rPr lang="en-US" sz="3099">
                <a:solidFill>
                  <a:srgbClr val="FFFFFF"/>
                </a:solidFill>
                <a:latin typeface="Poppins Semi-Bold"/>
              </a:rPr>
              <a:t>String Definition: Strings are sequences of characters enclosed in single or double quotes (' or "). Python allows flexibility in using either type of quote, especially useful when a string contains quotes within it.</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Printing Strings: Strings can be printed using the print() function. Multiple strings separated by commas in the print() function are concatenated with a space between them.</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Concatenation: Strings can be combined using the + operator. This operation concatenates the strings together into a single string.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String Processing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194548" y="3715638"/>
            <a:ext cx="17093452" cy="5542662"/>
          </a:xfrm>
          <a:prstGeom prst="rect">
            <a:avLst/>
          </a:prstGeom>
        </p:spPr>
        <p:txBody>
          <a:bodyPr lIns="0" tIns="0" rIns="0" bIns="0" rtlCol="0" anchor="t">
            <a:spAutoFit/>
          </a:bodyPr>
          <a:lstStyle/>
          <a:p>
            <a:pPr marL="669285" lvl="1" indent="-334642" algn="l">
              <a:lnSpc>
                <a:spcPts val="4401"/>
              </a:lnSpc>
              <a:buFont typeface="Arial"/>
              <a:buChar char="•"/>
            </a:pPr>
            <a:r>
              <a:rPr lang="en-US" sz="3099">
                <a:solidFill>
                  <a:srgbClr val="FFFFFF"/>
                </a:solidFill>
                <a:latin typeface="Poppins Semi-Bold"/>
              </a:rPr>
              <a:t>Accessing Characters: Individual characters within a string can be accessed using indexing. In Python, indexing starts at 0. For example, s1[0] accesses the first character of s1.</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Negative Indexing: Python supports negative indexing where -1 refers to the last character, -2 to the second last, and so on.</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Slicing: Slicing allows you to extract a substring from a string. The syntax string[start:end] extracts characters from start to end-1. If start or end is omitted, it defaults to the beginning or end of the string, respectively.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String Processing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190560" y="4377830"/>
            <a:ext cx="17093452" cy="3885312"/>
          </a:xfrm>
          <a:prstGeom prst="rect">
            <a:avLst/>
          </a:prstGeom>
        </p:spPr>
        <p:txBody>
          <a:bodyPr lIns="0" tIns="0" rIns="0" bIns="0" rtlCol="0" anchor="t">
            <a:spAutoFit/>
          </a:bodyPr>
          <a:lstStyle/>
          <a:p>
            <a:pPr marL="669285" lvl="1" indent="-334642" algn="l">
              <a:lnSpc>
                <a:spcPts val="4401"/>
              </a:lnSpc>
              <a:buFont typeface="Arial"/>
              <a:buChar char="•"/>
            </a:pPr>
            <a:r>
              <a:rPr lang="en-US" sz="3099">
                <a:solidFill>
                  <a:srgbClr val="FFFFFF"/>
                </a:solidFill>
                <a:latin typeface="Poppins Semi-Bold"/>
              </a:rPr>
              <a:t>String Length: The len() function returns the number of characters in a string.</a:t>
            </a:r>
          </a:p>
          <a:p>
            <a:pPr algn="l">
              <a:lnSpc>
                <a:spcPts val="4401"/>
              </a:lnSpc>
            </a:pPr>
            <a:endParaRPr lang="en-US" sz="3099">
              <a:solidFill>
                <a:srgbClr val="FFFFFF"/>
              </a:solidFill>
              <a:latin typeface="Poppins Semi-Bold"/>
            </a:endParaRPr>
          </a:p>
          <a:p>
            <a:pPr marL="669285" lvl="1" indent="-334642" algn="l">
              <a:lnSpc>
                <a:spcPts val="4401"/>
              </a:lnSpc>
              <a:buFont typeface="Arial"/>
              <a:buChar char="•"/>
            </a:pPr>
            <a:r>
              <a:rPr lang="en-US" sz="3099">
                <a:solidFill>
                  <a:srgbClr val="FFFFFF"/>
                </a:solidFill>
                <a:latin typeface="Poppins Semi-Bold"/>
              </a:rPr>
              <a:t>Type Conversion: Strings can be converted to integers using int() and vice versa using str(). This is useful for manipulating numerical and string data interchangeably.</a:t>
            </a:r>
          </a:p>
          <a:p>
            <a:pPr algn="l">
              <a:lnSpc>
                <a:spcPts val="4401"/>
              </a:lnSpc>
            </a:pPr>
            <a:endParaRPr lang="en-US" sz="3099">
              <a:solidFill>
                <a:srgbClr val="FFFFFF"/>
              </a:solidFill>
              <a:latin typeface="Poppins Semi-Bold"/>
            </a:endParaRPr>
          </a:p>
          <a:p>
            <a:pPr algn="l">
              <a:lnSpc>
                <a:spcPts val="4401"/>
              </a:lnSpc>
            </a:pPr>
            <a:endParaRPr lang="en-US" sz="3099">
              <a:solidFill>
                <a:srgbClr val="FFFFFF"/>
              </a:solidFill>
              <a:latin typeface="Poppins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10983" y="3609657"/>
            <a:ext cx="8839579" cy="4991735"/>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4 - Lists, keyboard input, the basics of modeling motion</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3602082" y="3843126"/>
            <a:ext cx="11467581" cy="32970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Definition: Lists are a sequence type in Python used to store collections of items, which can be of various types (numbers, strings, other lists, etc.). They are denoted by square brackets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4003495" y="3843126"/>
            <a:ext cx="11467581" cy="41352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Examples:</a:t>
            </a:r>
          </a:p>
          <a:p>
            <a:pPr algn="l">
              <a:lnSpc>
                <a:spcPts val="6633"/>
              </a:lnSpc>
            </a:pPr>
            <a:r>
              <a:rPr lang="en-US" sz="3099">
                <a:solidFill>
                  <a:srgbClr val="FFFFFF"/>
                </a:solidFill>
                <a:latin typeface="Poppins Semi-Bold"/>
              </a:rPr>
              <a:t>An empty list: []</a:t>
            </a:r>
          </a:p>
          <a:p>
            <a:pPr algn="l">
              <a:lnSpc>
                <a:spcPts val="6633"/>
              </a:lnSpc>
            </a:pPr>
            <a:r>
              <a:rPr lang="en-US" sz="3099">
                <a:solidFill>
                  <a:srgbClr val="FFFFFF"/>
                </a:solidFill>
                <a:latin typeface="Poppins Semi-Bold"/>
              </a:rPr>
              <a:t>A list of numbers: [1, 3, 4, -7, 62, 43]</a:t>
            </a:r>
          </a:p>
          <a:p>
            <a:pPr algn="l">
              <a:lnSpc>
                <a:spcPts val="6633"/>
              </a:lnSpc>
            </a:pPr>
            <a:r>
              <a:rPr lang="en-US" sz="3099">
                <a:solidFill>
                  <a:srgbClr val="FFFFFF"/>
                </a:solidFill>
                <a:latin typeface="Poppins Semi-Bold"/>
              </a:rPr>
              <a:t>A list of strings: ['milk', 'eggs', 'bread', 'butter']</a:t>
            </a:r>
          </a:p>
          <a:p>
            <a:pPr algn="l">
              <a:lnSpc>
                <a:spcPts val="6633"/>
              </a:lnSpc>
            </a:pPr>
            <a:r>
              <a:rPr lang="en-US" sz="3099">
                <a:solidFill>
                  <a:srgbClr val="FFFFFF"/>
                </a:solidFill>
                <a:latin typeface="Poppins Semi-Bold"/>
              </a:rPr>
              <a:t>A list with lists inside it: [ [1, 2, 3], ['a', 'b', 'c'], []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3421929" y="4019980"/>
            <a:ext cx="11467581" cy="32970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Accessing Elements: Elements in a list are accessed using zero-based indexing:</a:t>
            </a:r>
          </a:p>
          <a:p>
            <a:pPr algn="l">
              <a:lnSpc>
                <a:spcPts val="6633"/>
              </a:lnSpc>
            </a:pPr>
            <a:r>
              <a:rPr lang="en-US" sz="3099">
                <a:solidFill>
                  <a:srgbClr val="FFFFFF"/>
                </a:solidFill>
                <a:latin typeface="Poppins Semi-Bold"/>
              </a:rPr>
              <a:t>grocery_list[0] retrieves the first element ('milk')</a:t>
            </a:r>
          </a:p>
          <a:p>
            <a:pPr algn="l">
              <a:lnSpc>
                <a:spcPts val="6633"/>
              </a:lnSpc>
            </a:pPr>
            <a:r>
              <a:rPr lang="en-US" sz="3099">
                <a:solidFill>
                  <a:srgbClr val="FFFFFF"/>
                </a:solidFill>
                <a:latin typeface="Poppins Semi-Bold"/>
              </a:rPr>
              <a:t>grocery_list[-1] retrieves the last element ('butter')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3421929" y="4019980"/>
            <a:ext cx="11467581" cy="32970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Slicing: Allows you to extract a sublist using the syntax list[start:end]. It includes the start index but excludes the end index:</a:t>
            </a:r>
          </a:p>
          <a:p>
            <a:pPr algn="l">
              <a:lnSpc>
                <a:spcPts val="6633"/>
              </a:lnSpc>
            </a:pPr>
            <a:r>
              <a:rPr lang="en-US" sz="3099">
                <a:solidFill>
                  <a:srgbClr val="FFFFFF"/>
                </a:solidFill>
                <a:latin typeface="Poppins Semi-Bold"/>
              </a:rPr>
              <a:t>grocery_list[1:3] returns ['eggs', 'bread']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3352824" y="3328747"/>
            <a:ext cx="11467581" cy="49734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Changing Elements: </a:t>
            </a:r>
          </a:p>
          <a:p>
            <a:pPr algn="l">
              <a:lnSpc>
                <a:spcPts val="6633"/>
              </a:lnSpc>
            </a:pPr>
            <a:r>
              <a:rPr lang="en-US" sz="3099">
                <a:solidFill>
                  <a:srgbClr val="FFFFFF"/>
                </a:solidFill>
                <a:latin typeface="Poppins Semi-Bold"/>
              </a:rPr>
              <a:t>grocery_list[0] = 'cheese' </a:t>
            </a:r>
          </a:p>
          <a:p>
            <a:pPr algn="l">
              <a:lnSpc>
                <a:spcPts val="6633"/>
              </a:lnSpc>
            </a:pPr>
            <a:endParaRPr lang="en-US" sz="3099">
              <a:solidFill>
                <a:srgbClr val="FFFFFF"/>
              </a:solidFill>
              <a:latin typeface="Poppins Semi-Bold"/>
            </a:endParaRPr>
          </a:p>
          <a:p>
            <a:pPr algn="l">
              <a:lnSpc>
                <a:spcPts val="6633"/>
              </a:lnSpc>
            </a:pPr>
            <a:r>
              <a:rPr lang="en-US" sz="3099">
                <a:solidFill>
                  <a:srgbClr val="FFFFFF"/>
                </a:solidFill>
                <a:latin typeface="Poppins Semi-Bold"/>
              </a:rPr>
              <a:t>Appending and Removing Elements: </a:t>
            </a:r>
          </a:p>
          <a:p>
            <a:pPr algn="l">
              <a:lnSpc>
                <a:spcPts val="6633"/>
              </a:lnSpc>
            </a:pPr>
            <a:r>
              <a:rPr lang="en-US" sz="3099">
                <a:solidFill>
                  <a:srgbClr val="FFFFFF"/>
                </a:solidFill>
                <a:latin typeface="Poppins Semi-Bold"/>
              </a:rPr>
              <a:t>Methods like append(), insert(), remove(), and pop() are used to add or remove elements from a list.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3247331" y="5747028"/>
            <a:ext cx="11793338" cy="7474028"/>
          </a:xfrm>
          <a:custGeom>
            <a:avLst/>
            <a:gdLst/>
            <a:ahLst/>
            <a:cxnLst/>
            <a:rect l="l" t="t" r="r" b="b"/>
            <a:pathLst>
              <a:path w="11793338" h="7474028">
                <a:moveTo>
                  <a:pt x="0" y="0"/>
                </a:moveTo>
                <a:lnTo>
                  <a:pt x="11793338" y="0"/>
                </a:lnTo>
                <a:lnTo>
                  <a:pt x="11793338" y="7474029"/>
                </a:lnTo>
                <a:lnTo>
                  <a:pt x="0" y="747402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a:off x="11623095" y="4188069"/>
            <a:ext cx="7572419" cy="6553584"/>
          </a:xfrm>
          <a:custGeom>
            <a:avLst/>
            <a:gdLst/>
            <a:ahLst/>
            <a:cxnLst/>
            <a:rect l="l" t="t" r="r" b="b"/>
            <a:pathLst>
              <a:path w="7572419" h="6553584">
                <a:moveTo>
                  <a:pt x="0" y="0"/>
                </a:moveTo>
                <a:lnTo>
                  <a:pt x="7572419" y="0"/>
                </a:lnTo>
                <a:lnTo>
                  <a:pt x="7572419" y="6553584"/>
                </a:lnTo>
                <a:lnTo>
                  <a:pt x="0" y="6553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AutoShape 6"/>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7" name="Freeform 7"/>
          <p:cNvSpPr/>
          <p:nvPr/>
        </p:nvSpPr>
        <p:spPr>
          <a:xfrm>
            <a:off x="6840826" y="-3678695"/>
            <a:ext cx="7572419" cy="6553584"/>
          </a:xfrm>
          <a:custGeom>
            <a:avLst/>
            <a:gdLst/>
            <a:ahLst/>
            <a:cxnLst/>
            <a:rect l="l" t="t" r="r" b="b"/>
            <a:pathLst>
              <a:path w="7572419" h="6553584">
                <a:moveTo>
                  <a:pt x="0" y="0"/>
                </a:moveTo>
                <a:lnTo>
                  <a:pt x="7572418" y="0"/>
                </a:lnTo>
                <a:lnTo>
                  <a:pt x="7572418" y="6553584"/>
                </a:lnTo>
                <a:lnTo>
                  <a:pt x="0" y="6553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TextBox 8"/>
          <p:cNvSpPr txBox="1"/>
          <p:nvPr/>
        </p:nvSpPr>
        <p:spPr>
          <a:xfrm>
            <a:off x="1778206" y="3074914"/>
            <a:ext cx="14086255"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Arithmetic Expressions in Python</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7</a:t>
            </a:r>
          </a:p>
        </p:txBody>
      </p:sp>
      <p:sp>
        <p:nvSpPr>
          <p:cNvPr id="11" name="TextBox 11"/>
          <p:cNvSpPr txBox="1"/>
          <p:nvPr/>
        </p:nvSpPr>
        <p:spPr>
          <a:xfrm>
            <a:off x="1778206" y="4139907"/>
            <a:ext cx="6330121" cy="2101598"/>
          </a:xfrm>
          <a:prstGeom prst="rect">
            <a:avLst/>
          </a:prstGeom>
        </p:spPr>
        <p:txBody>
          <a:bodyPr lIns="0" tIns="0" rIns="0" bIns="0" rtlCol="0" anchor="t">
            <a:spAutoFit/>
          </a:bodyPr>
          <a:lstStyle/>
          <a:p>
            <a:pPr marL="561337" lvl="1" indent="-280669" algn="just">
              <a:lnSpc>
                <a:spcPts val="5771"/>
              </a:lnSpc>
              <a:buFont typeface="Arial"/>
              <a:buChar char="•"/>
            </a:pPr>
            <a:r>
              <a:rPr lang="en-US" sz="2599">
                <a:solidFill>
                  <a:srgbClr val="FFFFFF"/>
                </a:solidFill>
                <a:latin typeface="Poppins Semi-Bold"/>
              </a:rPr>
              <a:t>Python as an advanced calculator</a:t>
            </a:r>
          </a:p>
          <a:p>
            <a:pPr marL="561337" lvl="1" indent="-280669" algn="just">
              <a:lnSpc>
                <a:spcPts val="5771"/>
              </a:lnSpc>
              <a:buFont typeface="Arial"/>
              <a:buChar char="•"/>
            </a:pPr>
            <a:r>
              <a:rPr lang="en-US" sz="2599">
                <a:solidFill>
                  <a:srgbClr val="FFFFFF"/>
                </a:solidFill>
                <a:latin typeface="Poppins Semi-Bold"/>
              </a:rPr>
              <a:t>Basic operations on numbers</a:t>
            </a:r>
          </a:p>
          <a:p>
            <a:pPr algn="just">
              <a:lnSpc>
                <a:spcPts val="5771"/>
              </a:lnSpc>
            </a:pPr>
            <a:endParaRPr lang="en-US" sz="2599">
              <a:solidFill>
                <a:srgbClr val="FFFFFF"/>
              </a:solidFill>
              <a:latin typeface="Poppins Semi-Bold"/>
            </a:endParaRPr>
          </a:p>
        </p:txBody>
      </p:sp>
      <p:sp>
        <p:nvSpPr>
          <p:cNvPr id="12" name="TextBox 12"/>
          <p:cNvSpPr txBox="1"/>
          <p:nvPr/>
        </p:nvSpPr>
        <p:spPr>
          <a:xfrm>
            <a:off x="2024425" y="6174830"/>
            <a:ext cx="8363167" cy="1682115"/>
          </a:xfrm>
          <a:prstGeom prst="rect">
            <a:avLst/>
          </a:prstGeom>
        </p:spPr>
        <p:txBody>
          <a:bodyPr lIns="0" tIns="0" rIns="0" bIns="0" rtlCol="0" anchor="t">
            <a:spAutoFit/>
          </a:bodyPr>
          <a:lstStyle/>
          <a:p>
            <a:pPr algn="l">
              <a:lnSpc>
                <a:spcPts val="3359"/>
              </a:lnSpc>
            </a:pPr>
            <a:r>
              <a:rPr lang="en-US" sz="2399">
                <a:solidFill>
                  <a:srgbClr val="6AC4EA"/>
                </a:solidFill>
                <a:latin typeface="Poppins Semi-Bold"/>
              </a:rPr>
              <a:t>Types of Numbers</a:t>
            </a:r>
          </a:p>
          <a:p>
            <a:pPr algn="l">
              <a:lnSpc>
                <a:spcPts val="3359"/>
              </a:lnSpc>
            </a:pPr>
            <a:endParaRPr lang="en-US" sz="2399">
              <a:solidFill>
                <a:srgbClr val="6AC4EA"/>
              </a:solidFill>
              <a:latin typeface="Poppins Semi-Bold"/>
            </a:endParaRPr>
          </a:p>
          <a:p>
            <a:pPr marL="518158" lvl="1" indent="-259079" algn="l">
              <a:lnSpc>
                <a:spcPts val="3359"/>
              </a:lnSpc>
              <a:buFont typeface="Arial"/>
              <a:buChar char="•"/>
            </a:pPr>
            <a:r>
              <a:rPr lang="en-US" sz="2399">
                <a:solidFill>
                  <a:srgbClr val="FFFFFF"/>
                </a:solidFill>
                <a:latin typeface="Poppins Semi-Bold"/>
              </a:rPr>
              <a:t>Integers (int): Whole numbers (e.g., 3, -1)</a:t>
            </a:r>
          </a:p>
          <a:p>
            <a:pPr marL="518158" lvl="1" indent="-259079" algn="l">
              <a:lnSpc>
                <a:spcPts val="3359"/>
              </a:lnSpc>
              <a:buFont typeface="Arial"/>
              <a:buChar char="•"/>
            </a:pPr>
            <a:r>
              <a:rPr lang="en-US" sz="2399">
                <a:solidFill>
                  <a:srgbClr val="FFFFFF"/>
                </a:solidFill>
                <a:latin typeface="Poppins Semi-Bold"/>
              </a:rPr>
              <a:t>Floats (float): Decimal numbers (e.g., 3.14159, -2.8)</a:t>
            </a:r>
          </a:p>
        </p:txBody>
      </p:sp>
      <p:sp>
        <p:nvSpPr>
          <p:cNvPr id="13" name="TextBox 13"/>
          <p:cNvSpPr txBox="1"/>
          <p:nvPr/>
        </p:nvSpPr>
        <p:spPr>
          <a:xfrm>
            <a:off x="12893313" y="6498948"/>
            <a:ext cx="5031983" cy="1606456"/>
          </a:xfrm>
          <a:prstGeom prst="rect">
            <a:avLst/>
          </a:prstGeom>
        </p:spPr>
        <p:txBody>
          <a:bodyPr lIns="0" tIns="0" rIns="0" bIns="0" rtlCol="0" anchor="t">
            <a:spAutoFit/>
          </a:bodyPr>
          <a:lstStyle/>
          <a:p>
            <a:pPr algn="l">
              <a:lnSpc>
                <a:spcPts val="4193"/>
              </a:lnSpc>
              <a:spcBef>
                <a:spcPct val="0"/>
              </a:spcBef>
            </a:pPr>
            <a:r>
              <a:rPr lang="en-US" sz="4032">
                <a:solidFill>
                  <a:srgbClr val="FFFFFF"/>
                </a:solidFill>
                <a:latin typeface="Poppins Semi-Bold"/>
              </a:rPr>
              <a:t>Type Checking</a:t>
            </a:r>
          </a:p>
          <a:p>
            <a:pPr algn="l">
              <a:lnSpc>
                <a:spcPts val="4193"/>
              </a:lnSpc>
              <a:spcBef>
                <a:spcPct val="0"/>
              </a:spcBef>
            </a:pPr>
            <a:endParaRPr lang="en-US" sz="4032">
              <a:solidFill>
                <a:srgbClr val="FFFFFF"/>
              </a:solidFill>
              <a:latin typeface="Poppins Semi-Bold"/>
            </a:endParaRPr>
          </a:p>
          <a:p>
            <a:pPr algn="l">
              <a:lnSpc>
                <a:spcPts val="4193"/>
              </a:lnSpc>
              <a:spcBef>
                <a:spcPct val="0"/>
              </a:spcBef>
            </a:pPr>
            <a:r>
              <a:rPr lang="en-US" sz="4032">
                <a:solidFill>
                  <a:srgbClr val="FFFFFF"/>
                </a:solidFill>
                <a:latin typeface="Poppins Semi-Bold"/>
              </a:rPr>
              <a:t>Use type() function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3421929" y="3843126"/>
            <a:ext cx="11467581" cy="32970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Length: The len() function returns the number of elements in a list:</a:t>
            </a:r>
          </a:p>
          <a:p>
            <a:pPr algn="l">
              <a:lnSpc>
                <a:spcPts val="6633"/>
              </a:lnSpc>
            </a:pPr>
            <a:r>
              <a:rPr lang="en-US" sz="3099">
                <a:solidFill>
                  <a:srgbClr val="FFFFFF"/>
                </a:solidFill>
                <a:latin typeface="Poppins Semi-Bold"/>
              </a:rPr>
              <a:t>len(grocery_list) would return 4 for the grocery_list example.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a:t>
            </a:r>
            <a:r>
              <a:rPr lang="en-US" sz="6500" dirty="0">
                <a:solidFill>
                  <a:srgbClr val="6AC4EA"/>
                </a:solidFill>
                <a:latin typeface="Poppins Bold"/>
              </a:rPr>
              <a:t>Keyboard Input</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2166363" y="3289931"/>
            <a:ext cx="13955274" cy="6068825"/>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Objective:</a:t>
            </a:r>
          </a:p>
          <a:p>
            <a:pPr algn="l">
              <a:lnSpc>
                <a:spcPts val="6633"/>
              </a:lnSpc>
            </a:pPr>
            <a:r>
              <a:rPr lang="en-US" sz="3099">
                <a:solidFill>
                  <a:srgbClr val="FFFFFF"/>
                </a:solidFill>
                <a:latin typeface="Poppins Semi-Bold"/>
              </a:rPr>
              <a:t>Display a character on the canvas when a key is pressed, and update the status area to indicate when a key is down or up.</a:t>
            </a:r>
          </a:p>
          <a:p>
            <a:pPr algn="l">
              <a:lnSpc>
                <a:spcPts val="2076"/>
              </a:lnSpc>
            </a:pPr>
            <a:endParaRPr lang="en-US" sz="3099">
              <a:solidFill>
                <a:srgbClr val="FFFFFF"/>
              </a:solidFill>
              <a:latin typeface="Poppins Semi-Bold"/>
            </a:endParaRPr>
          </a:p>
          <a:p>
            <a:pPr algn="l">
              <a:lnSpc>
                <a:spcPts val="6633"/>
              </a:lnSpc>
            </a:pPr>
            <a:r>
              <a:rPr lang="en-US" sz="3099">
                <a:solidFill>
                  <a:srgbClr val="FFFFFF"/>
                </a:solidFill>
                <a:latin typeface="Poppins Semi-Bold"/>
              </a:rPr>
              <a:t>Initialization:</a:t>
            </a:r>
          </a:p>
          <a:p>
            <a:pPr algn="l">
              <a:lnSpc>
                <a:spcPts val="6633"/>
              </a:lnSpc>
            </a:pPr>
            <a:r>
              <a:rPr lang="en-US" sz="3099">
                <a:solidFill>
                  <a:srgbClr val="FFFFFF"/>
                </a:solidFill>
                <a:latin typeface="Poppins Semi-Bold"/>
              </a:rPr>
              <a:t>Initialize current_key to an empty string (' '), which represents no key being pressed.</a:t>
            </a:r>
          </a:p>
          <a:p>
            <a:pPr algn="l">
              <a:lnSpc>
                <a:spcPts val="6633"/>
              </a:lnSpc>
            </a:pPr>
            <a:endParaRPr lang="en-US" sz="3099">
              <a:solidFill>
                <a:srgbClr val="FFFFFF"/>
              </a:solidFill>
              <a:latin typeface="Poppins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hlinkClick r:id="rId6" tooltip="https://www.coursera.org/learn/interactive-python-1/lecture/nnSp1/timers#"/>
              </a:rPr>
              <a:t> </a:t>
            </a:r>
            <a:r>
              <a:rPr lang="en-US" sz="6500" dirty="0">
                <a:solidFill>
                  <a:srgbClr val="6AC4EA"/>
                </a:solidFill>
                <a:latin typeface="Poppins Bold"/>
              </a:rPr>
              <a:t>Keyboard Input</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153223" y="2585826"/>
            <a:ext cx="17168125" cy="5811650"/>
          </a:xfrm>
          <a:prstGeom prst="rect">
            <a:avLst/>
          </a:prstGeom>
        </p:spPr>
        <p:txBody>
          <a:bodyPr lIns="0" tIns="0" rIns="0" bIns="0" rtlCol="0" anchor="t">
            <a:spAutoFit/>
          </a:bodyPr>
          <a:lstStyle/>
          <a:p>
            <a:pPr algn="l">
              <a:lnSpc>
                <a:spcPts val="6633"/>
              </a:lnSpc>
            </a:pPr>
            <a:endParaRPr dirty="0"/>
          </a:p>
          <a:p>
            <a:pPr algn="l">
              <a:lnSpc>
                <a:spcPts val="6633"/>
              </a:lnSpc>
            </a:pPr>
            <a:r>
              <a:rPr lang="en-US" sz="3099" dirty="0">
                <a:solidFill>
                  <a:srgbClr val="FFFFFF"/>
                </a:solidFill>
                <a:latin typeface="Poppins Semi-Bold"/>
              </a:rPr>
              <a:t>Event Handlers:</a:t>
            </a:r>
          </a:p>
          <a:p>
            <a:pPr marL="669285" lvl="1" indent="-334642" algn="l">
              <a:lnSpc>
                <a:spcPts val="6633"/>
              </a:lnSpc>
              <a:buFont typeface="Arial"/>
              <a:buChar char="•"/>
            </a:pPr>
            <a:r>
              <a:rPr lang="en-US" sz="3099" dirty="0">
                <a:solidFill>
                  <a:srgbClr val="FFFFFF"/>
                </a:solidFill>
                <a:latin typeface="Poppins Semi-Bold"/>
              </a:rPr>
              <a:t>Key Down Event: When a key is pressed, the </a:t>
            </a:r>
            <a:r>
              <a:rPr lang="en-US" sz="3099" dirty="0" err="1">
                <a:solidFill>
                  <a:srgbClr val="FFFFFF"/>
                </a:solidFill>
                <a:latin typeface="Poppins Semi-Bold"/>
              </a:rPr>
              <a:t>keydown</a:t>
            </a:r>
            <a:r>
              <a:rPr lang="en-US" sz="3099" dirty="0">
                <a:solidFill>
                  <a:srgbClr val="FFFFFF"/>
                </a:solidFill>
                <a:latin typeface="Poppins Semi-Bold"/>
              </a:rPr>
              <a:t>(key) function is called.</a:t>
            </a:r>
          </a:p>
          <a:p>
            <a:pPr marL="669285" lvl="1" indent="-334642" algn="l">
              <a:lnSpc>
                <a:spcPts val="6633"/>
              </a:lnSpc>
              <a:buFont typeface="Arial"/>
              <a:buChar char="•"/>
            </a:pPr>
            <a:r>
              <a:rPr lang="en-US" sz="3099" dirty="0">
                <a:solidFill>
                  <a:srgbClr val="FFFFFF"/>
                </a:solidFill>
                <a:latin typeface="Poppins Semi-Bold"/>
              </a:rPr>
              <a:t>Converts the key code received from </a:t>
            </a:r>
            <a:r>
              <a:rPr lang="en-US" sz="3099" dirty="0" err="1">
                <a:solidFill>
                  <a:srgbClr val="FFFFFF"/>
                </a:solidFill>
                <a:latin typeface="Poppins Semi-Bold"/>
              </a:rPr>
              <a:t>SimpleGUI</a:t>
            </a:r>
            <a:r>
              <a:rPr lang="en-US" sz="3099" dirty="0">
                <a:solidFill>
                  <a:srgbClr val="FFFFFF"/>
                </a:solidFill>
                <a:latin typeface="Poppins Semi-Bold"/>
              </a:rPr>
              <a:t> to a character using chr(key).</a:t>
            </a:r>
          </a:p>
          <a:p>
            <a:pPr marL="669285" lvl="1" indent="-334642" algn="l">
              <a:lnSpc>
                <a:spcPts val="6633"/>
              </a:lnSpc>
              <a:buFont typeface="Arial"/>
              <a:buChar char="•"/>
            </a:pPr>
            <a:r>
              <a:rPr lang="en-US" sz="3099" dirty="0">
                <a:solidFill>
                  <a:srgbClr val="FFFFFF"/>
                </a:solidFill>
                <a:latin typeface="Poppins Semi-Bold"/>
              </a:rPr>
              <a:t>Updates </a:t>
            </a:r>
            <a:r>
              <a:rPr lang="en-US" sz="3099" dirty="0" err="1">
                <a:solidFill>
                  <a:srgbClr val="FFFFFF"/>
                </a:solidFill>
                <a:latin typeface="Poppins Semi-Bold"/>
              </a:rPr>
              <a:t>current_key</a:t>
            </a:r>
            <a:r>
              <a:rPr lang="en-US" sz="3099" dirty="0">
                <a:solidFill>
                  <a:srgbClr val="FFFFFF"/>
                </a:solidFill>
                <a:latin typeface="Poppins Semi-Bold"/>
              </a:rPr>
              <a:t> with this character.</a:t>
            </a:r>
          </a:p>
          <a:p>
            <a:pPr marL="669285" lvl="1" indent="-334642" algn="l">
              <a:lnSpc>
                <a:spcPts val="6633"/>
              </a:lnSpc>
              <a:buFont typeface="Arial"/>
              <a:buChar char="•"/>
            </a:pPr>
            <a:r>
              <a:rPr lang="en-US" sz="3099" dirty="0">
                <a:solidFill>
                  <a:srgbClr val="FFFFFF"/>
                </a:solidFill>
                <a:latin typeface="Poppins Semi-Bold"/>
              </a:rPr>
              <a:t>Key Up Event: When a key is released, the </a:t>
            </a:r>
            <a:r>
              <a:rPr lang="en-US" sz="3099" dirty="0" err="1">
                <a:solidFill>
                  <a:srgbClr val="FFFFFF"/>
                </a:solidFill>
                <a:latin typeface="Poppins Semi-Bold"/>
              </a:rPr>
              <a:t>keyup</a:t>
            </a:r>
            <a:r>
              <a:rPr lang="en-US" sz="3099" dirty="0">
                <a:solidFill>
                  <a:srgbClr val="FFFFFF"/>
                </a:solidFill>
                <a:latin typeface="Poppins Semi-Bold"/>
              </a:rPr>
              <a:t>(key) function is triggered.</a:t>
            </a:r>
          </a:p>
          <a:p>
            <a:pPr marL="669285" lvl="1" indent="-334642" algn="l">
              <a:lnSpc>
                <a:spcPts val="6633"/>
              </a:lnSpc>
              <a:buFont typeface="Arial"/>
              <a:buChar char="•"/>
            </a:pPr>
            <a:r>
              <a:rPr lang="en-US" sz="3099" dirty="0">
                <a:solidFill>
                  <a:srgbClr val="FFFFFF"/>
                </a:solidFill>
                <a:latin typeface="Poppins Semi-Bold"/>
              </a:rPr>
              <a:t>Resets </a:t>
            </a:r>
            <a:r>
              <a:rPr lang="en-US" sz="3099" dirty="0" err="1">
                <a:solidFill>
                  <a:srgbClr val="FFFFFF"/>
                </a:solidFill>
                <a:latin typeface="Poppins Semi-Bold"/>
              </a:rPr>
              <a:t>current_key</a:t>
            </a:r>
            <a:r>
              <a:rPr lang="en-US" sz="3099" dirty="0">
                <a:solidFill>
                  <a:srgbClr val="FFFFFF"/>
                </a:solidFill>
                <a:latin typeface="Poppins Semi-Bold"/>
              </a:rPr>
              <a:t> to ' ' (space), indicating no key is currently pressed.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Motion</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843126"/>
            <a:ext cx="17168125" cy="3297050"/>
          </a:xfrm>
          <a:prstGeom prst="rect">
            <a:avLst/>
          </a:prstGeom>
        </p:spPr>
        <p:txBody>
          <a:bodyPr lIns="0" tIns="0" rIns="0" bIns="0" rtlCol="0" anchor="t">
            <a:spAutoFit/>
          </a:bodyPr>
          <a:lstStyle/>
          <a:p>
            <a:pPr marL="669285" lvl="1" indent="-334642" algn="l">
              <a:lnSpc>
                <a:spcPts val="6633"/>
              </a:lnSpc>
              <a:buFont typeface="Arial"/>
              <a:buChar char="•"/>
            </a:pPr>
            <a:r>
              <a:rPr lang="en-US" sz="3099">
                <a:solidFill>
                  <a:srgbClr val="FFFFFF"/>
                </a:solidFill>
                <a:latin typeface="Poppins Semi-Bold"/>
              </a:rPr>
              <a:t>Velocity and Position Calculation:</a:t>
            </a:r>
          </a:p>
          <a:p>
            <a:pPr algn="l">
              <a:lnSpc>
                <a:spcPts val="6633"/>
              </a:lnSpc>
            </a:pPr>
            <a:r>
              <a:rPr lang="en-US" sz="3099">
                <a:solidFill>
                  <a:srgbClr val="FFFFFF"/>
                </a:solidFill>
                <a:latin typeface="Poppins Semi-Bold"/>
              </a:rPr>
              <a:t>Velocity represents how fast an object moves in a particular direction. In the context of a 2D game, velocity is typically represented as a vector with components (velocity_x, velocity_y).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Motion</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548369"/>
            <a:ext cx="17168125" cy="49734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Position (ball_position in this case) is updated over time based on velocity. The formula used is:</a:t>
            </a:r>
          </a:p>
          <a:p>
            <a:pPr marL="669285" lvl="1" indent="-334642" algn="l">
              <a:lnSpc>
                <a:spcPts val="6633"/>
              </a:lnSpc>
              <a:buFont typeface="Arial"/>
              <a:buChar char="•"/>
            </a:pPr>
            <a:r>
              <a:rPr lang="en-US" sz="3099">
                <a:solidFill>
                  <a:srgbClr val="FFFFFF"/>
                </a:solidFill>
                <a:latin typeface="Poppins Semi-Bold"/>
              </a:rPr>
              <a:t>ball_position[0] += velocity[0]</a:t>
            </a:r>
          </a:p>
          <a:p>
            <a:pPr marL="669285" lvl="1" indent="-334642" algn="l">
              <a:lnSpc>
                <a:spcPts val="6633"/>
              </a:lnSpc>
              <a:buFont typeface="Arial"/>
              <a:buChar char="•"/>
            </a:pPr>
            <a:r>
              <a:rPr lang="en-US" sz="3099">
                <a:solidFill>
                  <a:srgbClr val="FFFFFF"/>
                </a:solidFill>
                <a:latin typeface="Poppins Semi-Bold"/>
              </a:rPr>
              <a:t>ball_position[1] += velocity[1]</a:t>
            </a:r>
          </a:p>
          <a:p>
            <a:pPr algn="l">
              <a:lnSpc>
                <a:spcPts val="6633"/>
              </a:lnSpc>
            </a:pPr>
            <a:r>
              <a:rPr lang="en-US" sz="3099">
                <a:solidFill>
                  <a:srgbClr val="FFFFFF"/>
                </a:solidFill>
                <a:latin typeface="Poppins Semi-Bold"/>
              </a:rPr>
              <a:t>Here, ball_position[0] is the x-coordinate and ball_position[1] is the y-coordinate of the object.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Collisions and Reflections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548369"/>
            <a:ext cx="17168125" cy="41352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Vectors are introduced as differences between points. Mathematically:</a:t>
            </a:r>
          </a:p>
          <a:p>
            <a:pPr marL="669285" lvl="1" indent="-334642" algn="l">
              <a:lnSpc>
                <a:spcPts val="6633"/>
              </a:lnSpc>
              <a:buFont typeface="Arial"/>
              <a:buChar char="•"/>
            </a:pPr>
            <a:r>
              <a:rPr lang="en-US" sz="3099">
                <a:solidFill>
                  <a:srgbClr val="FFFFFF"/>
                </a:solidFill>
                <a:latin typeface="Poppins Semi-Bold"/>
              </a:rPr>
              <a:t>v=p−q</a:t>
            </a:r>
          </a:p>
          <a:p>
            <a:pPr algn="l">
              <a:lnSpc>
                <a:spcPts val="6633"/>
              </a:lnSpc>
            </a:pPr>
            <a:r>
              <a:rPr lang="en-US" sz="3099">
                <a:solidFill>
                  <a:srgbClr val="FFFFFF"/>
                </a:solidFill>
                <a:latin typeface="Poppins Semi-Bold"/>
              </a:rPr>
              <a:t>In Python, where we can't perform direct vector operations, this translates to:</a:t>
            </a:r>
          </a:p>
          <a:p>
            <a:pPr marL="669285" lvl="1" indent="-334642" algn="l">
              <a:lnSpc>
                <a:spcPts val="6633"/>
              </a:lnSpc>
              <a:buFont typeface="Arial"/>
              <a:buChar char="•"/>
            </a:pPr>
            <a:r>
              <a:rPr lang="en-US" sz="3099">
                <a:solidFill>
                  <a:srgbClr val="FFFFFF"/>
                </a:solidFill>
                <a:latin typeface="Poppins Semi-Bold"/>
              </a:rPr>
              <a:t>dx=p[0]−q[0]</a:t>
            </a:r>
          </a:p>
          <a:p>
            <a:pPr marL="669285" lvl="1" indent="-334642" algn="l">
              <a:lnSpc>
                <a:spcPts val="6633"/>
              </a:lnSpc>
              <a:buFont typeface="Arial"/>
              <a:buChar char="•"/>
            </a:pPr>
            <a:r>
              <a:rPr lang="en-US" sz="3099">
                <a:solidFill>
                  <a:srgbClr val="FFFFFF"/>
                </a:solidFill>
                <a:latin typeface="Poppins Semi-Bold"/>
              </a:rPr>
              <a:t>dy=p[1]−q[1]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Collisions and Reflections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548369"/>
            <a:ext cx="17168125" cy="49734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The equation for updating the position of an object based on its velocity is discussed:</a:t>
            </a:r>
          </a:p>
          <a:p>
            <a:pPr marL="669285" lvl="1" indent="-334642" algn="l">
              <a:lnSpc>
                <a:spcPts val="6633"/>
              </a:lnSpc>
              <a:buFont typeface="Arial"/>
              <a:buChar char="•"/>
            </a:pPr>
            <a:r>
              <a:rPr lang="en-US" sz="3099">
                <a:solidFill>
                  <a:srgbClr val="FFFFFF"/>
                </a:solidFill>
                <a:latin typeface="Poppins Semi-Bold"/>
                <a:ea typeface="Poppins Semi-Bold"/>
              </a:rPr>
              <a:t>new position=old position+velocity×Δt</a:t>
            </a:r>
          </a:p>
          <a:p>
            <a:pPr algn="l">
              <a:lnSpc>
                <a:spcPts val="6633"/>
              </a:lnSpc>
            </a:pPr>
            <a:endParaRPr lang="en-US" sz="3099">
              <a:solidFill>
                <a:srgbClr val="FFFFFF"/>
              </a:solidFill>
              <a:latin typeface="Poppins Semi-Bold"/>
              <a:ea typeface="Poppins Semi-Bold"/>
            </a:endParaRPr>
          </a:p>
          <a:p>
            <a:pPr algn="l">
              <a:lnSpc>
                <a:spcPts val="6633"/>
              </a:lnSpc>
            </a:pPr>
            <a:r>
              <a:rPr lang="en-US" sz="3099">
                <a:solidFill>
                  <a:srgbClr val="FFFFFF"/>
                </a:solidFill>
                <a:latin typeface="Poppins Semi-Bold"/>
              </a:rPr>
              <a:t>The lecture then covers how to detect collisions with the walls of the canvas:</a:t>
            </a:r>
          </a:p>
          <a:p>
            <a:pPr marL="669285" lvl="1" indent="-334642" algn="l">
              <a:lnSpc>
                <a:spcPts val="6633"/>
              </a:lnSpc>
              <a:buFont typeface="Arial"/>
              <a:buChar char="•"/>
            </a:pPr>
            <a:r>
              <a:rPr lang="en-US" sz="3099">
                <a:solidFill>
                  <a:srgbClr val="FFFFFF"/>
                </a:solidFill>
                <a:latin typeface="Poppins Semi-Bold"/>
              </a:rPr>
              <a:t>For the left side: Check if p[0]≤radius</a:t>
            </a:r>
          </a:p>
          <a:p>
            <a:pPr marL="669285" lvl="1" indent="-334642" algn="l">
              <a:lnSpc>
                <a:spcPts val="6633"/>
              </a:lnSpc>
              <a:buFont typeface="Arial"/>
              <a:buChar char="•"/>
            </a:pPr>
            <a:r>
              <a:rPr lang="en-US" sz="3099">
                <a:solidFill>
                  <a:srgbClr val="FFFFFF"/>
                </a:solidFill>
                <a:latin typeface="Poppins Semi-Bold"/>
              </a:rPr>
              <a:t>For the right side: Check if p[0]≥width−radius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Collisions and Reflections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467640"/>
            <a:ext cx="17168125" cy="4973450"/>
          </a:xfrm>
          <a:prstGeom prst="rect">
            <a:avLst/>
          </a:prstGeom>
        </p:spPr>
        <p:txBody>
          <a:bodyPr lIns="0" tIns="0" rIns="0" bIns="0" rtlCol="0" anchor="t">
            <a:spAutoFit/>
          </a:bodyPr>
          <a:lstStyle/>
          <a:p>
            <a:pPr algn="l">
              <a:lnSpc>
                <a:spcPts val="6633"/>
              </a:lnSpc>
            </a:pPr>
            <a:r>
              <a:rPr lang="en-US" sz="3099">
                <a:solidFill>
                  <a:srgbClr val="FFFFFF"/>
                </a:solidFill>
                <a:latin typeface="Poppins Semi-Bold"/>
              </a:rPr>
              <a:t>Upon detecting a collision:</a:t>
            </a:r>
          </a:p>
          <a:p>
            <a:pPr algn="l">
              <a:lnSpc>
                <a:spcPts val="6633"/>
              </a:lnSpc>
            </a:pPr>
            <a:r>
              <a:rPr lang="en-US" sz="3099">
                <a:solidFill>
                  <a:srgbClr val="FFFFFF"/>
                </a:solidFill>
                <a:latin typeface="Poppins Semi-Bold"/>
              </a:rPr>
              <a:t>Adjust the velocity vector to reflect off the wall:</a:t>
            </a:r>
          </a:p>
          <a:p>
            <a:pPr algn="l">
              <a:lnSpc>
                <a:spcPts val="6633"/>
              </a:lnSpc>
            </a:pPr>
            <a:r>
              <a:rPr lang="en-US" sz="3099">
                <a:solidFill>
                  <a:srgbClr val="FFFFFF"/>
                </a:solidFill>
                <a:latin typeface="Poppins Semi-Bold"/>
              </a:rPr>
              <a:t>Horizontal reflection: </a:t>
            </a:r>
          </a:p>
          <a:p>
            <a:pPr algn="l">
              <a:lnSpc>
                <a:spcPts val="6633"/>
              </a:lnSpc>
            </a:pPr>
            <a:r>
              <a:rPr lang="en-US" sz="3099">
                <a:solidFill>
                  <a:srgbClr val="FFFFFF"/>
                </a:solidFill>
                <a:latin typeface="Poppins Semi-Bold"/>
              </a:rPr>
              <a:t>vel[0]=−vel[0]</a:t>
            </a:r>
          </a:p>
          <a:p>
            <a:pPr marL="669285" lvl="1" indent="-334642" algn="l">
              <a:lnSpc>
                <a:spcPts val="6633"/>
              </a:lnSpc>
              <a:buFont typeface="Arial"/>
              <a:buChar char="•"/>
            </a:pPr>
            <a:r>
              <a:rPr lang="en-US" sz="3099">
                <a:solidFill>
                  <a:srgbClr val="FFFFFF"/>
                </a:solidFill>
                <a:latin typeface="Poppins Semi-Bold"/>
              </a:rPr>
              <a:t>Vertical reflection (not explicitly shown here but implied for comprehensive game development)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Velocity Control</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467640"/>
            <a:ext cx="17168125" cy="6649850"/>
          </a:xfrm>
          <a:prstGeom prst="rect">
            <a:avLst/>
          </a:prstGeom>
        </p:spPr>
        <p:txBody>
          <a:bodyPr lIns="0" tIns="0" rIns="0" bIns="0" rtlCol="0" anchor="t">
            <a:spAutoFit/>
          </a:bodyPr>
          <a:lstStyle/>
          <a:p>
            <a:pPr marL="669285" lvl="1" indent="-334642" algn="l">
              <a:lnSpc>
                <a:spcPts val="6633"/>
              </a:lnSpc>
              <a:buFont typeface="Arial"/>
              <a:buChar char="•"/>
            </a:pPr>
            <a:r>
              <a:rPr lang="en-US" sz="3099">
                <a:solidFill>
                  <a:srgbClr val="FFFFFF"/>
                </a:solidFill>
                <a:latin typeface="Poppins Semi-Bold"/>
              </a:rPr>
              <a:t>Velocity Vector: Introduces a velocity vector vel that controls the speed and direction of the object's movement. Initially, the velocity vector is set to zero.</a:t>
            </a:r>
          </a:p>
          <a:p>
            <a:pPr marL="669285" lvl="1" indent="-334642" algn="l">
              <a:lnSpc>
                <a:spcPts val="6633"/>
              </a:lnSpc>
              <a:buFont typeface="Arial"/>
              <a:buChar char="•"/>
            </a:pPr>
            <a:r>
              <a:rPr lang="en-US" sz="3099">
                <a:solidFill>
                  <a:srgbClr val="FFFFFF"/>
                </a:solidFill>
                <a:latin typeface="Poppins Semi-Bold"/>
              </a:rPr>
              <a:t>Update in Draw Handler: Unlike the initial approach where only the position was updated in response to key presses, here, the position of the object (pos) is updated based on its velocity vector in every frame of the draw handler:</a:t>
            </a:r>
          </a:p>
          <a:p>
            <a:pPr algn="ctr">
              <a:lnSpc>
                <a:spcPts val="6633"/>
              </a:lnSpc>
            </a:pPr>
            <a:r>
              <a:rPr lang="en-US" sz="3099">
                <a:solidFill>
                  <a:srgbClr val="FFFFFF"/>
                </a:solidFill>
                <a:latin typeface="Poppins Semi-Bold"/>
              </a:rPr>
              <a:t>pos[0] += vel[0]</a:t>
            </a:r>
          </a:p>
          <a:p>
            <a:pPr algn="ctr">
              <a:lnSpc>
                <a:spcPts val="6633"/>
              </a:lnSpc>
            </a:pPr>
            <a:r>
              <a:rPr lang="en-US" sz="3099">
                <a:solidFill>
                  <a:srgbClr val="FFFFFF"/>
                </a:solidFill>
                <a:latin typeface="Poppins Semi-Bold"/>
              </a:rPr>
              <a:t>pos[1] += vel[1]</a:t>
            </a:r>
          </a:p>
          <a:p>
            <a:pPr algn="l">
              <a:lnSpc>
                <a:spcPts val="6633"/>
              </a:lnSpc>
            </a:pPr>
            <a:endParaRPr lang="en-US" sz="3099">
              <a:solidFill>
                <a:srgbClr val="FFFFFF"/>
              </a:solidFill>
              <a:latin typeface="Poppins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Velocity Control</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636498"/>
            <a:ext cx="17168125" cy="392938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Key Handlers: Key presses (e.g., arrow keys) modify the components of the velocity vector (vel). For instance, pressing the left arrow key might decrease vel[0], causing the object to move leftward. </a:t>
            </a:r>
          </a:p>
          <a:p>
            <a:pPr algn="l">
              <a:lnSpc>
                <a:spcPts val="4370"/>
              </a:lnSpc>
            </a:pPr>
            <a:endParaRPr lang="en-US" sz="3099">
              <a:solidFill>
                <a:srgbClr val="FFFFFF"/>
              </a:solidFill>
              <a:latin typeface="Poppins Semi-Bold"/>
            </a:endParaRPr>
          </a:p>
          <a:p>
            <a:pPr marL="669285" lvl="1" indent="-334642" algn="l">
              <a:lnSpc>
                <a:spcPts val="4370"/>
              </a:lnSpc>
              <a:buFont typeface="Arial"/>
              <a:buChar char="•"/>
            </a:pPr>
            <a:r>
              <a:rPr lang="en-US" sz="3099">
                <a:solidFill>
                  <a:srgbClr val="FFFFFF"/>
                </a:solidFill>
                <a:latin typeface="Poppins Semi-Bold"/>
              </a:rPr>
              <a:t>smooth and continuous movement </a:t>
            </a:r>
          </a:p>
          <a:p>
            <a:pPr algn="l">
              <a:lnSpc>
                <a:spcPts val="4370"/>
              </a:lnSpc>
            </a:pPr>
            <a:endParaRPr lang="en-US" sz="3099">
              <a:solidFill>
                <a:srgbClr val="FFFFFF"/>
              </a:solidFill>
              <a:latin typeface="Poppins Semi-Bold"/>
            </a:endParaRPr>
          </a:p>
          <a:p>
            <a:pPr marL="669285" lvl="1" indent="-334642" algn="l">
              <a:lnSpc>
                <a:spcPts val="5238"/>
              </a:lnSpc>
              <a:buFont typeface="Arial"/>
              <a:buChar char="•"/>
            </a:pPr>
            <a:r>
              <a:rPr lang="en-US" sz="3099">
                <a:solidFill>
                  <a:srgbClr val="FFFFFF"/>
                </a:solidFill>
                <a:latin typeface="Poppins Semi-Bold"/>
              </a:rPr>
              <a:t>prevents rapid acceleration of the object beyond control limits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3247331" y="5747028"/>
            <a:ext cx="11793338" cy="7474028"/>
          </a:xfrm>
          <a:custGeom>
            <a:avLst/>
            <a:gdLst/>
            <a:ahLst/>
            <a:cxnLst/>
            <a:rect l="l" t="t" r="r" b="b"/>
            <a:pathLst>
              <a:path w="11793338" h="7474028">
                <a:moveTo>
                  <a:pt x="0" y="0"/>
                </a:moveTo>
                <a:lnTo>
                  <a:pt x="11793338" y="0"/>
                </a:lnTo>
                <a:lnTo>
                  <a:pt x="11793338" y="7474029"/>
                </a:lnTo>
                <a:lnTo>
                  <a:pt x="0" y="747402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a:off x="11623095" y="4188069"/>
            <a:ext cx="7572419" cy="6553584"/>
          </a:xfrm>
          <a:custGeom>
            <a:avLst/>
            <a:gdLst/>
            <a:ahLst/>
            <a:cxnLst/>
            <a:rect l="l" t="t" r="r" b="b"/>
            <a:pathLst>
              <a:path w="7572419" h="6553584">
                <a:moveTo>
                  <a:pt x="0" y="0"/>
                </a:moveTo>
                <a:lnTo>
                  <a:pt x="7572419" y="0"/>
                </a:lnTo>
                <a:lnTo>
                  <a:pt x="7572419" y="6553584"/>
                </a:lnTo>
                <a:lnTo>
                  <a:pt x="0" y="6553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AutoShape 6"/>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7" name="Freeform 7"/>
          <p:cNvSpPr/>
          <p:nvPr/>
        </p:nvSpPr>
        <p:spPr>
          <a:xfrm>
            <a:off x="6840826" y="-3678695"/>
            <a:ext cx="7572419" cy="6553584"/>
          </a:xfrm>
          <a:custGeom>
            <a:avLst/>
            <a:gdLst/>
            <a:ahLst/>
            <a:cxnLst/>
            <a:rect l="l" t="t" r="r" b="b"/>
            <a:pathLst>
              <a:path w="7572419" h="6553584">
                <a:moveTo>
                  <a:pt x="0" y="0"/>
                </a:moveTo>
                <a:lnTo>
                  <a:pt x="7572418" y="0"/>
                </a:lnTo>
                <a:lnTo>
                  <a:pt x="7572418" y="6553584"/>
                </a:lnTo>
                <a:lnTo>
                  <a:pt x="0" y="6553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TextBox 8"/>
          <p:cNvSpPr txBox="1"/>
          <p:nvPr/>
        </p:nvSpPr>
        <p:spPr>
          <a:xfrm>
            <a:off x="1778206" y="3074914"/>
            <a:ext cx="14086255"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Arithmetic Expressions in Python</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7</a:t>
            </a:r>
          </a:p>
        </p:txBody>
      </p:sp>
      <p:sp>
        <p:nvSpPr>
          <p:cNvPr id="11" name="TextBox 11"/>
          <p:cNvSpPr txBox="1"/>
          <p:nvPr/>
        </p:nvSpPr>
        <p:spPr>
          <a:xfrm>
            <a:off x="1778206" y="4292307"/>
            <a:ext cx="5566497" cy="2177035"/>
          </a:xfrm>
          <a:prstGeom prst="rect">
            <a:avLst/>
          </a:prstGeom>
        </p:spPr>
        <p:txBody>
          <a:bodyPr lIns="0" tIns="0" rIns="0" bIns="0" rtlCol="0" anchor="t">
            <a:spAutoFit/>
          </a:bodyPr>
          <a:lstStyle/>
          <a:p>
            <a:pPr algn="just">
              <a:lnSpc>
                <a:spcPts val="4133"/>
              </a:lnSpc>
            </a:pPr>
            <a:r>
              <a:rPr lang="en-US" sz="2599">
                <a:solidFill>
                  <a:srgbClr val="6AC4EA"/>
                </a:solidFill>
                <a:latin typeface="Poppins Semi-Bold"/>
              </a:rPr>
              <a:t>Floating Point Precision</a:t>
            </a:r>
          </a:p>
          <a:p>
            <a:pPr marL="561337" lvl="1" indent="-280669" algn="just">
              <a:lnSpc>
                <a:spcPts val="4133"/>
              </a:lnSpc>
              <a:buFont typeface="Arial"/>
              <a:buChar char="•"/>
            </a:pPr>
            <a:r>
              <a:rPr lang="en-US" sz="2599">
                <a:solidFill>
                  <a:srgbClr val="FFFFFF"/>
                </a:solidFill>
                <a:latin typeface="Poppins Semi-Bold"/>
              </a:rPr>
              <a:t>Approximation errors in floats</a:t>
            </a:r>
          </a:p>
          <a:p>
            <a:pPr marL="561337" lvl="1" indent="-280669" algn="just">
              <a:lnSpc>
                <a:spcPts val="4133"/>
              </a:lnSpc>
              <a:buFont typeface="Arial"/>
              <a:buChar char="•"/>
            </a:pPr>
            <a:r>
              <a:rPr lang="en-US" sz="2599">
                <a:solidFill>
                  <a:srgbClr val="FFFFFF"/>
                </a:solidFill>
                <a:latin typeface="Poppins Semi-Bold"/>
              </a:rPr>
              <a:t>Example: π and 1/3</a:t>
            </a:r>
          </a:p>
          <a:p>
            <a:pPr algn="just">
              <a:lnSpc>
                <a:spcPts val="5771"/>
              </a:lnSpc>
            </a:pPr>
            <a:endParaRPr lang="en-US" sz="2599">
              <a:solidFill>
                <a:srgbClr val="FFFFFF"/>
              </a:solidFill>
              <a:latin typeface="Poppins Semi-Bold"/>
            </a:endParaRPr>
          </a:p>
        </p:txBody>
      </p:sp>
      <p:sp>
        <p:nvSpPr>
          <p:cNvPr id="12" name="TextBox 12"/>
          <p:cNvSpPr txBox="1"/>
          <p:nvPr/>
        </p:nvSpPr>
        <p:spPr>
          <a:xfrm>
            <a:off x="13167117" y="5172075"/>
            <a:ext cx="7917115" cy="1624991"/>
          </a:xfrm>
          <a:prstGeom prst="rect">
            <a:avLst/>
          </a:prstGeom>
        </p:spPr>
        <p:txBody>
          <a:bodyPr lIns="0" tIns="0" rIns="0" bIns="0" rtlCol="0" anchor="t">
            <a:spAutoFit/>
          </a:bodyPr>
          <a:lstStyle/>
          <a:p>
            <a:pPr algn="l">
              <a:lnSpc>
                <a:spcPts val="4193"/>
              </a:lnSpc>
            </a:pPr>
            <a:r>
              <a:rPr lang="en-US" sz="4032">
                <a:solidFill>
                  <a:srgbClr val="FFFFFF"/>
                </a:solidFill>
                <a:latin typeface="Poppins Semi-Bold"/>
              </a:rPr>
              <a:t> </a:t>
            </a:r>
            <a:r>
              <a:rPr lang="en-US" sz="4032">
                <a:solidFill>
                  <a:srgbClr val="6AC4EA"/>
                </a:solidFill>
                <a:latin typeface="Poppins Semi-Bold"/>
              </a:rPr>
              <a:t>Conversions</a:t>
            </a:r>
          </a:p>
          <a:p>
            <a:pPr algn="l">
              <a:lnSpc>
                <a:spcPts val="4193"/>
              </a:lnSpc>
            </a:pPr>
            <a:endParaRPr lang="en-US" sz="4032">
              <a:solidFill>
                <a:srgbClr val="6AC4EA"/>
              </a:solidFill>
              <a:latin typeface="Poppins Semi-Bold"/>
            </a:endParaRPr>
          </a:p>
          <a:p>
            <a:pPr algn="l">
              <a:lnSpc>
                <a:spcPts val="4193"/>
              </a:lnSpc>
              <a:spcBef>
                <a:spcPct val="0"/>
              </a:spcBef>
            </a:pPr>
            <a:r>
              <a:rPr lang="en-US" sz="4032">
                <a:solidFill>
                  <a:srgbClr val="FFFFFF"/>
                </a:solidFill>
                <a:latin typeface="Poppins Semi-Bold"/>
              </a:rPr>
              <a:t>Convert using int() and float()</a:t>
            </a:r>
          </a:p>
        </p:txBody>
      </p:sp>
      <p:sp>
        <p:nvSpPr>
          <p:cNvPr id="13" name="TextBox 13"/>
          <p:cNvSpPr txBox="1"/>
          <p:nvPr/>
        </p:nvSpPr>
        <p:spPr>
          <a:xfrm>
            <a:off x="1778206" y="6817126"/>
            <a:ext cx="4325649" cy="2085086"/>
          </a:xfrm>
          <a:prstGeom prst="rect">
            <a:avLst/>
          </a:prstGeom>
        </p:spPr>
        <p:txBody>
          <a:bodyPr lIns="0" tIns="0" rIns="0" bIns="0" rtlCol="0" anchor="t">
            <a:spAutoFit/>
          </a:bodyPr>
          <a:lstStyle/>
          <a:p>
            <a:pPr algn="l">
              <a:lnSpc>
                <a:spcPts val="2391"/>
              </a:lnSpc>
            </a:pPr>
            <a:r>
              <a:rPr lang="en-US" sz="2299">
                <a:solidFill>
                  <a:srgbClr val="6AC4EA"/>
                </a:solidFill>
                <a:latin typeface="Poppins Semi-Bold"/>
              </a:rPr>
              <a:t>Arithmetic Operators</a:t>
            </a:r>
          </a:p>
          <a:p>
            <a:pPr algn="l">
              <a:lnSpc>
                <a:spcPts val="2391"/>
              </a:lnSpc>
            </a:pPr>
            <a:endParaRPr lang="en-US" sz="2299">
              <a:solidFill>
                <a:srgbClr val="6AC4EA"/>
              </a:solidFill>
              <a:latin typeface="Poppins Semi-Bold"/>
            </a:endParaRPr>
          </a:p>
          <a:p>
            <a:pPr marL="496569" lvl="1" indent="-248284" algn="l">
              <a:lnSpc>
                <a:spcPts val="2391"/>
              </a:lnSpc>
              <a:buFont typeface="Arial"/>
              <a:buChar char="•"/>
            </a:pPr>
            <a:r>
              <a:rPr lang="en-US" sz="2299">
                <a:solidFill>
                  <a:srgbClr val="FFFFFF"/>
                </a:solidFill>
                <a:latin typeface="Poppins Semi-Bold"/>
              </a:rPr>
              <a:t>Addition (+): 1 + 2</a:t>
            </a:r>
          </a:p>
          <a:p>
            <a:pPr marL="496569" lvl="1" indent="-248284" algn="l">
              <a:lnSpc>
                <a:spcPts val="2391"/>
              </a:lnSpc>
              <a:buFont typeface="Arial"/>
              <a:buChar char="•"/>
            </a:pPr>
            <a:r>
              <a:rPr lang="en-US" sz="2299">
                <a:solidFill>
                  <a:srgbClr val="FFFFFF"/>
                </a:solidFill>
                <a:latin typeface="Poppins Semi-Bold"/>
              </a:rPr>
              <a:t>Subtraction (-): 3 - 4</a:t>
            </a:r>
          </a:p>
          <a:p>
            <a:pPr marL="496569" lvl="1" indent="-248284" algn="l">
              <a:lnSpc>
                <a:spcPts val="2391"/>
              </a:lnSpc>
              <a:buFont typeface="Arial"/>
              <a:buChar char="•"/>
            </a:pPr>
            <a:r>
              <a:rPr lang="en-US" sz="2299">
                <a:solidFill>
                  <a:srgbClr val="FFFFFF"/>
                </a:solidFill>
                <a:latin typeface="Poppins Semi-Bold"/>
              </a:rPr>
              <a:t>Multiplication (*): 5 * 6</a:t>
            </a:r>
          </a:p>
          <a:p>
            <a:pPr marL="496569" lvl="1" indent="-248284" algn="l">
              <a:lnSpc>
                <a:spcPts val="2391"/>
              </a:lnSpc>
              <a:buFont typeface="Arial"/>
              <a:buChar char="•"/>
            </a:pPr>
            <a:r>
              <a:rPr lang="en-US" sz="2299">
                <a:solidFill>
                  <a:srgbClr val="FFFFFF"/>
                </a:solidFill>
                <a:latin typeface="Poppins Semi-Bold"/>
              </a:rPr>
              <a:t>Division (/): 5 / 2</a:t>
            </a:r>
          </a:p>
          <a:p>
            <a:pPr marL="496569" lvl="1" indent="-248284" algn="l">
              <a:lnSpc>
                <a:spcPts val="2391"/>
              </a:lnSpc>
              <a:buFont typeface="Arial"/>
              <a:buChar char="•"/>
            </a:pPr>
            <a:r>
              <a:rPr lang="en-US" sz="2299">
                <a:solidFill>
                  <a:srgbClr val="FFFFFF"/>
                </a:solidFill>
                <a:latin typeface="Poppins Semi-Bold"/>
              </a:rPr>
              <a:t>Exponentiation ()**: 2 ** 5</a:t>
            </a:r>
          </a:p>
        </p:txBody>
      </p:sp>
      <p:sp>
        <p:nvSpPr>
          <p:cNvPr id="14" name="TextBox 14"/>
          <p:cNvSpPr txBox="1"/>
          <p:nvPr/>
        </p:nvSpPr>
        <p:spPr>
          <a:xfrm>
            <a:off x="8821333" y="568594"/>
            <a:ext cx="3712044" cy="1199261"/>
          </a:xfrm>
          <a:prstGeom prst="rect">
            <a:avLst/>
          </a:prstGeom>
        </p:spPr>
        <p:txBody>
          <a:bodyPr lIns="0" tIns="0" rIns="0" bIns="0" rtlCol="0" anchor="t">
            <a:spAutoFit/>
          </a:bodyPr>
          <a:lstStyle/>
          <a:p>
            <a:pPr algn="l">
              <a:lnSpc>
                <a:spcPts val="2391"/>
              </a:lnSpc>
              <a:spcBef>
                <a:spcPct val="0"/>
              </a:spcBef>
            </a:pPr>
            <a:r>
              <a:rPr lang="en-US" sz="2299">
                <a:solidFill>
                  <a:srgbClr val="6AC4EA"/>
                </a:solidFill>
                <a:latin typeface="Poppins Semi-Bold"/>
              </a:rPr>
              <a:t>Division Behavior</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Python 2: Integer division</a:t>
            </a:r>
          </a:p>
          <a:p>
            <a:pPr algn="l">
              <a:lnSpc>
                <a:spcPts val="2391"/>
              </a:lnSpc>
              <a:spcBef>
                <a:spcPct val="0"/>
              </a:spcBef>
            </a:pPr>
            <a:r>
              <a:rPr lang="en-US" sz="2299">
                <a:solidFill>
                  <a:srgbClr val="FFFFFF"/>
                </a:solidFill>
                <a:latin typeface="Poppins Semi-Bold"/>
              </a:rPr>
              <a:t>Python 3: Float division</a:t>
            </a:r>
          </a:p>
        </p:txBody>
      </p:sp>
      <p:sp>
        <p:nvSpPr>
          <p:cNvPr id="15" name="TextBox 15"/>
          <p:cNvSpPr txBox="1"/>
          <p:nvPr/>
        </p:nvSpPr>
        <p:spPr>
          <a:xfrm>
            <a:off x="6786833" y="6817126"/>
            <a:ext cx="4714334" cy="1494536"/>
          </a:xfrm>
          <a:prstGeom prst="rect">
            <a:avLst/>
          </a:prstGeom>
        </p:spPr>
        <p:txBody>
          <a:bodyPr lIns="0" tIns="0" rIns="0" bIns="0" rtlCol="0" anchor="t">
            <a:spAutoFit/>
          </a:bodyPr>
          <a:lstStyle/>
          <a:p>
            <a:pPr algn="l">
              <a:lnSpc>
                <a:spcPts val="2391"/>
              </a:lnSpc>
            </a:pPr>
            <a:r>
              <a:rPr lang="en-US" sz="2299">
                <a:solidFill>
                  <a:srgbClr val="6AC4EA"/>
                </a:solidFill>
                <a:latin typeface="Poppins Semi-Bold"/>
              </a:rPr>
              <a:t>Operator Precedence (PEMDAS)</a:t>
            </a:r>
          </a:p>
          <a:p>
            <a:pPr marL="496569" lvl="1" indent="-248284" algn="l">
              <a:lnSpc>
                <a:spcPts val="2391"/>
              </a:lnSpc>
              <a:buFont typeface="Arial"/>
              <a:buChar char="•"/>
            </a:pPr>
            <a:r>
              <a:rPr lang="en-US" sz="2299">
                <a:solidFill>
                  <a:srgbClr val="FFFFFF"/>
                </a:solidFill>
                <a:latin typeface="Poppins Semi-Bold"/>
              </a:rPr>
              <a:t>Parentheses</a:t>
            </a:r>
          </a:p>
          <a:p>
            <a:pPr marL="496569" lvl="1" indent="-248284" algn="l">
              <a:lnSpc>
                <a:spcPts val="2391"/>
              </a:lnSpc>
              <a:buFont typeface="Arial"/>
              <a:buChar char="•"/>
            </a:pPr>
            <a:r>
              <a:rPr lang="en-US" sz="2299">
                <a:solidFill>
                  <a:srgbClr val="FFFFFF"/>
                </a:solidFill>
                <a:latin typeface="Poppins Semi-Bold"/>
              </a:rPr>
              <a:t>Exponentiation</a:t>
            </a:r>
          </a:p>
          <a:p>
            <a:pPr marL="496569" lvl="1" indent="-248284" algn="l">
              <a:lnSpc>
                <a:spcPts val="2391"/>
              </a:lnSpc>
              <a:buFont typeface="Arial"/>
              <a:buChar char="•"/>
            </a:pPr>
            <a:r>
              <a:rPr lang="en-US" sz="2299">
                <a:solidFill>
                  <a:srgbClr val="FFFFFF"/>
                </a:solidFill>
                <a:latin typeface="Poppins Semi-Bold"/>
              </a:rPr>
              <a:t>Multiplication and Division</a:t>
            </a:r>
          </a:p>
          <a:p>
            <a:pPr marL="496569" lvl="1" indent="-248284" algn="l">
              <a:lnSpc>
                <a:spcPts val="2391"/>
              </a:lnSpc>
              <a:buFont typeface="Arial"/>
              <a:buChar char="•"/>
            </a:pPr>
            <a:r>
              <a:rPr lang="en-US" sz="2299">
                <a:solidFill>
                  <a:srgbClr val="FFFFFF"/>
                </a:solidFill>
                <a:latin typeface="Poppins Semi-Bold"/>
              </a:rPr>
              <a:t>Addition and Subtraction</a:t>
            </a:r>
          </a:p>
        </p:txBody>
      </p:sp>
      <p:sp>
        <p:nvSpPr>
          <p:cNvPr id="16" name="TextBox 16"/>
          <p:cNvSpPr txBox="1"/>
          <p:nvPr/>
        </p:nvSpPr>
        <p:spPr>
          <a:xfrm>
            <a:off x="13167117" y="7873956"/>
            <a:ext cx="4469606" cy="608711"/>
          </a:xfrm>
          <a:prstGeom prst="rect">
            <a:avLst/>
          </a:prstGeom>
        </p:spPr>
        <p:txBody>
          <a:bodyPr lIns="0" tIns="0" rIns="0" bIns="0" rtlCol="0" anchor="t">
            <a:spAutoFit/>
          </a:bodyPr>
          <a:lstStyle/>
          <a:p>
            <a:pPr algn="just">
              <a:lnSpc>
                <a:spcPts val="2391"/>
              </a:lnSpc>
            </a:pPr>
            <a:r>
              <a:rPr lang="en-US" sz="2299">
                <a:solidFill>
                  <a:srgbClr val="6AC4EA"/>
                </a:solidFill>
                <a:latin typeface="Poppins Semi-Bold"/>
              </a:rPr>
              <a:t>Using Parentheses</a:t>
            </a:r>
          </a:p>
          <a:p>
            <a:pPr marL="496569" lvl="1" indent="-248284" algn="just">
              <a:lnSpc>
                <a:spcPts val="2391"/>
              </a:lnSpc>
              <a:buFont typeface="Arial"/>
              <a:buChar char="•"/>
            </a:pPr>
            <a:r>
              <a:rPr lang="en-US" sz="2299">
                <a:solidFill>
                  <a:srgbClr val="FFFFFF"/>
                </a:solidFill>
                <a:latin typeface="Poppins Semi-Bold"/>
              </a:rPr>
              <a:t>Use parentheses for clarity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10983" y="3609657"/>
            <a:ext cx="8839579" cy="3991610"/>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5 - Mouse input, list methods, dictionaries</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Mouse input</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636498"/>
            <a:ext cx="17168125"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Objective</a:t>
            </a:r>
          </a:p>
          <a:p>
            <a:pPr marL="669285" lvl="1" indent="-334642" algn="l">
              <a:lnSpc>
                <a:spcPts val="4370"/>
              </a:lnSpc>
              <a:buFont typeface="Arial"/>
              <a:buChar char="•"/>
            </a:pPr>
            <a:r>
              <a:rPr lang="en-US" sz="3099">
                <a:solidFill>
                  <a:srgbClr val="FFFFFF"/>
                </a:solidFill>
                <a:latin typeface="Poppins Semi-Bold"/>
              </a:rPr>
              <a:t>Build an application where mouse clicks draw and interact with circles on the canvas.</a:t>
            </a: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Semi-Bold"/>
              </a:rPr>
              <a:t>Technical Implementation</a:t>
            </a:r>
          </a:p>
          <a:p>
            <a:pPr marL="669285" lvl="1" indent="-334642" algn="l">
              <a:lnSpc>
                <a:spcPts val="4370"/>
              </a:lnSpc>
              <a:buFont typeface="Arial"/>
              <a:buChar char="•"/>
            </a:pPr>
            <a:r>
              <a:rPr lang="en-US" sz="3099">
                <a:solidFill>
                  <a:srgbClr val="FFFFFF"/>
                </a:solidFill>
                <a:latin typeface="Poppins Semi-Bold"/>
              </a:rPr>
              <a:t>Library: SimpleGUI</a:t>
            </a:r>
          </a:p>
          <a:p>
            <a:pPr marL="669285" lvl="1" indent="-334642" algn="l">
              <a:lnSpc>
                <a:spcPts val="4370"/>
              </a:lnSpc>
              <a:buFont typeface="Arial"/>
              <a:buChar char="•"/>
            </a:pPr>
            <a:r>
              <a:rPr lang="en-US" sz="3099">
                <a:solidFill>
                  <a:srgbClr val="FFFFFF"/>
                </a:solidFill>
                <a:latin typeface="Poppins Semi-Bold"/>
              </a:rPr>
              <a:t>Function: set_mouseclick_handler to register click events.</a:t>
            </a:r>
          </a:p>
          <a:p>
            <a:pPr marL="669285" lvl="1" indent="-334642" algn="l">
              <a:lnSpc>
                <a:spcPts val="5238"/>
              </a:lnSpc>
              <a:buFont typeface="Arial"/>
              <a:buChar char="•"/>
            </a:pPr>
            <a:r>
              <a:rPr lang="en-US" sz="3099">
                <a:solidFill>
                  <a:srgbClr val="FFFFFF"/>
                </a:solidFill>
                <a:latin typeface="Poppins Semi-Bold"/>
              </a:rPr>
              <a:t>Callback Function: click(pos) to handle mouse clicks.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Mouse input</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636498"/>
            <a:ext cx="17168125" cy="50342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Steps</a:t>
            </a:r>
          </a:p>
          <a:p>
            <a:pPr marL="669285" lvl="1" indent="-334642" algn="l">
              <a:lnSpc>
                <a:spcPts val="4370"/>
              </a:lnSpc>
              <a:buFont typeface="Arial"/>
              <a:buChar char="•"/>
            </a:pPr>
            <a:r>
              <a:rPr lang="en-US" sz="3099">
                <a:solidFill>
                  <a:srgbClr val="FFFFFF"/>
                </a:solidFill>
                <a:latin typeface="Poppins Semi-Bold"/>
              </a:rPr>
              <a:t>Drawing Circles</a:t>
            </a:r>
          </a:p>
          <a:p>
            <a:pPr marL="669285" lvl="1" indent="-334642" algn="just">
              <a:lnSpc>
                <a:spcPts val="4370"/>
              </a:lnSpc>
              <a:buAutoNum type="arabicPeriod"/>
            </a:pPr>
            <a:r>
              <a:rPr lang="en-US" sz="3099">
                <a:solidFill>
                  <a:srgbClr val="FFFFFF"/>
                </a:solidFill>
                <a:latin typeface="Poppins Semi-Bold"/>
              </a:rPr>
              <a:t>Click creates a red circle centered at mouse position.</a:t>
            </a:r>
          </a:p>
          <a:p>
            <a:pPr marL="669285" lvl="1" indent="-334642" algn="l">
              <a:lnSpc>
                <a:spcPts val="4370"/>
              </a:lnSpc>
              <a:buFont typeface="Arial"/>
              <a:buChar char="•"/>
            </a:pPr>
            <a:r>
              <a:rPr lang="en-US" sz="3099">
                <a:solidFill>
                  <a:srgbClr val="FFFFFF"/>
                </a:solidFill>
                <a:latin typeface="Poppins Semi-Bold"/>
              </a:rPr>
              <a:t>Color Change on Click</a:t>
            </a:r>
          </a:p>
          <a:p>
            <a:pPr marL="669285" lvl="1" indent="-334642" algn="l">
              <a:lnSpc>
                <a:spcPts val="4370"/>
              </a:lnSpc>
              <a:buAutoNum type="arabicPeriod"/>
            </a:pPr>
            <a:r>
              <a:rPr lang="en-US" sz="3099">
                <a:solidFill>
                  <a:srgbClr val="FFFFFF"/>
                </a:solidFill>
                <a:latin typeface="Poppins Semi-Bold"/>
              </a:rPr>
              <a:t>If clicked within circle radius, changes circle color to green.</a:t>
            </a: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Semi-Bold"/>
              </a:rPr>
              <a:t>Key Concepts</a:t>
            </a:r>
          </a:p>
          <a:p>
            <a:pPr marL="669285" lvl="1" indent="-334642" algn="l">
              <a:lnSpc>
                <a:spcPts val="4370"/>
              </a:lnSpc>
              <a:buFont typeface="Arial"/>
              <a:buChar char="•"/>
            </a:pPr>
            <a:r>
              <a:rPr lang="en-US" sz="3099">
                <a:solidFill>
                  <a:srgbClr val="FFFFFF"/>
                </a:solidFill>
                <a:latin typeface="Poppins Semi-Bold"/>
              </a:rPr>
              <a:t>Global Variables: Manage circle position and color.</a:t>
            </a:r>
          </a:p>
          <a:p>
            <a:pPr marL="669285" lvl="1" indent="-334642" algn="l">
              <a:lnSpc>
                <a:spcPts val="5238"/>
              </a:lnSpc>
              <a:buFont typeface="Arial"/>
              <a:buChar char="•"/>
            </a:pPr>
            <a:r>
              <a:rPr lang="en-US" sz="3099">
                <a:solidFill>
                  <a:srgbClr val="FFFFFF"/>
                </a:solidFill>
                <a:latin typeface="Poppins Semi-Bold"/>
              </a:rPr>
              <a:t>Testing Approach: Incremental development and debugging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List Methods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636498"/>
            <a:ext cx="17168125" cy="511048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Append Method: Adds elements to end of list (lst.append(632)).</a:t>
            </a:r>
          </a:p>
          <a:p>
            <a:pPr marL="669285" lvl="1" indent="-334642" algn="l">
              <a:lnSpc>
                <a:spcPts val="5238"/>
              </a:lnSpc>
              <a:buFont typeface="Arial"/>
              <a:buChar char="•"/>
            </a:pPr>
            <a:r>
              <a:rPr lang="en-US" sz="3099">
                <a:solidFill>
                  <a:srgbClr val="FFFFFF"/>
                </a:solidFill>
                <a:latin typeface="Poppins Semi-Bold"/>
              </a:rPr>
              <a:t>Pop Method: Removes and returns elements, optionally from specific position (lst.pop(), lst.pop(4)).</a:t>
            </a:r>
          </a:p>
          <a:p>
            <a:pPr algn="l">
              <a:lnSpc>
                <a:spcPts val="5238"/>
              </a:lnSpc>
            </a:pPr>
            <a:endParaRPr lang="en-US" sz="3099">
              <a:solidFill>
                <a:srgbClr val="FFFFFF"/>
              </a:solidFill>
              <a:latin typeface="Poppins Semi-Bold"/>
            </a:endParaRPr>
          </a:p>
          <a:p>
            <a:pPr algn="l">
              <a:lnSpc>
                <a:spcPts val="5238"/>
              </a:lnSpc>
            </a:pPr>
            <a:r>
              <a:rPr lang="en-US" sz="3099">
                <a:solidFill>
                  <a:srgbClr val="FFFFFF"/>
                </a:solidFill>
                <a:latin typeface="Poppins Semi-Bold"/>
              </a:rPr>
              <a:t>Basic List Operations</a:t>
            </a:r>
          </a:p>
          <a:p>
            <a:pPr marL="669285" lvl="1" indent="-334642" algn="l">
              <a:lnSpc>
                <a:spcPts val="5238"/>
              </a:lnSpc>
              <a:buFont typeface="Arial"/>
              <a:buChar char="•"/>
            </a:pPr>
            <a:r>
              <a:rPr lang="en-US" sz="3099">
                <a:solidFill>
                  <a:srgbClr val="FFFFFF"/>
                </a:solidFill>
                <a:latin typeface="Poppins Semi-Bold"/>
              </a:rPr>
              <a:t>Creation of lists using brackets [ ].</a:t>
            </a:r>
          </a:p>
          <a:p>
            <a:pPr marL="669285" lvl="1" indent="-334642" algn="l">
              <a:lnSpc>
                <a:spcPts val="5238"/>
              </a:lnSpc>
              <a:buFont typeface="Arial"/>
              <a:buChar char="•"/>
            </a:pPr>
            <a:r>
              <a:rPr lang="en-US" sz="3099">
                <a:solidFill>
                  <a:srgbClr val="FFFFFF"/>
                </a:solidFill>
                <a:latin typeface="Poppins Semi-Bold"/>
              </a:rPr>
              <a:t>Accessing elements using indices (lst[2], lst[-1]).</a:t>
            </a:r>
          </a:p>
          <a:p>
            <a:pPr algn="l">
              <a:lnSpc>
                <a:spcPts val="5238"/>
              </a:lnSpc>
            </a:pPr>
            <a:endParaRPr lang="en-US" sz="3099">
              <a:solidFill>
                <a:srgbClr val="FFFFFF"/>
              </a:solidFill>
              <a:latin typeface="Poppins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Dictionaries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028700" y="3636498"/>
            <a:ext cx="17168125" cy="41389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Definition and Syntax</a:t>
            </a:r>
          </a:p>
          <a:p>
            <a:pPr marL="669285" lvl="1" indent="-334642" algn="l">
              <a:lnSpc>
                <a:spcPts val="4370"/>
              </a:lnSpc>
              <a:buFont typeface="Arial"/>
              <a:buChar char="•"/>
            </a:pPr>
            <a:r>
              <a:rPr lang="en-US" sz="3099">
                <a:solidFill>
                  <a:srgbClr val="FFFFFF"/>
                </a:solidFill>
                <a:latin typeface="Poppins Semi-Bold"/>
              </a:rPr>
              <a:t>Syntax: {'key1': value1, 'key2': value2, ...}</a:t>
            </a:r>
          </a:p>
          <a:p>
            <a:pPr marL="669285" lvl="1" indent="-334642" algn="l">
              <a:lnSpc>
                <a:spcPts val="4370"/>
              </a:lnSpc>
              <a:buFont typeface="Arial"/>
              <a:buChar char="•"/>
            </a:pPr>
            <a:r>
              <a:rPr lang="en-US" sz="3099">
                <a:solidFill>
                  <a:srgbClr val="FFFFFF"/>
                </a:solidFill>
                <a:latin typeface="Poppins Semi-Bold"/>
              </a:rPr>
              <a:t>Keys are unique within a dictionary, and each key maps to exactly one value.</a:t>
            </a:r>
          </a:p>
          <a:p>
            <a:pPr algn="l">
              <a:lnSpc>
                <a:spcPts val="4370"/>
              </a:lnSpc>
            </a:pPr>
            <a:endParaRPr lang="en-US" sz="3099">
              <a:solidFill>
                <a:srgbClr val="FFFFFF"/>
              </a:solidFill>
              <a:latin typeface="Poppins Semi-Bold"/>
            </a:endParaRPr>
          </a:p>
          <a:p>
            <a:pPr algn="l">
              <a:lnSpc>
                <a:spcPts val="5238"/>
              </a:lnSpc>
            </a:pPr>
            <a:r>
              <a:rPr lang="en-US" sz="3099">
                <a:solidFill>
                  <a:srgbClr val="FFFFFF"/>
                </a:solidFill>
                <a:latin typeface="Poppins Semi-Bold"/>
              </a:rPr>
              <a:t>Accessing values: d[key] retrieves the value associated with key.</a:t>
            </a:r>
          </a:p>
          <a:p>
            <a:pPr algn="l">
              <a:lnSpc>
                <a:spcPts val="5238"/>
              </a:lnSpc>
            </a:pPr>
            <a:endParaRPr lang="en-US" sz="3099">
              <a:solidFill>
                <a:srgbClr val="FFFFFF"/>
              </a:solidFill>
              <a:latin typeface="Poppins Semi-Bold"/>
            </a:endParaRPr>
          </a:p>
          <a:p>
            <a:pPr algn="l">
              <a:lnSpc>
                <a:spcPts val="5238"/>
              </a:lnSpc>
            </a:pPr>
            <a:endParaRPr lang="en-US" sz="3099">
              <a:solidFill>
                <a:srgbClr val="FFFFFF"/>
              </a:solidFill>
              <a:latin typeface="Poppins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Dictionaries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778206" y="4188948"/>
            <a:ext cx="17168125" cy="282448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Key Features</a:t>
            </a: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Semi-Bold"/>
              </a:rPr>
              <a:t>Keys can be of various types (numeric, string, even lists).</a:t>
            </a:r>
          </a:p>
          <a:p>
            <a:pPr algn="l">
              <a:lnSpc>
                <a:spcPts val="4370"/>
              </a:lnSpc>
            </a:pPr>
            <a:r>
              <a:rPr lang="en-US" sz="3099">
                <a:solidFill>
                  <a:srgbClr val="FFFFFF"/>
                </a:solidFill>
                <a:latin typeface="Poppins Semi-Bold"/>
              </a:rPr>
              <a:t>Values can be any Python object, offering flexibility.</a:t>
            </a:r>
          </a:p>
          <a:p>
            <a:pPr algn="l">
              <a:lnSpc>
                <a:spcPts val="5238"/>
              </a:lnSpc>
            </a:pPr>
            <a:r>
              <a:rPr lang="en-US" sz="3099">
                <a:solidFill>
                  <a:srgbClr val="FFFFFF"/>
                </a:solidFill>
                <a:latin typeface="Poppins Semi-Bold"/>
              </a:rPr>
              <a:t>Dictionaries support dynamic updates and mappings.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472072" y="3550706"/>
            <a:ext cx="8839579" cy="3991610"/>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6 - Classes and object-oriented programming</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object-oriented programming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778206" y="4188948"/>
            <a:ext cx="17168125" cy="448183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Object-oriented programming (OOP) allows defining custom types (classes) with specific behaviors, encapsulating data and functionality.</a:t>
            </a:r>
          </a:p>
          <a:p>
            <a:pPr algn="l">
              <a:lnSpc>
                <a:spcPts val="4370"/>
              </a:lnSpc>
            </a:pPr>
            <a:endParaRPr lang="en-US" sz="3099">
              <a:solidFill>
                <a:srgbClr val="FFFFFF"/>
              </a:solidFill>
              <a:latin typeface="Poppins Semi-Bold"/>
            </a:endParaRP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Semi-Bold"/>
              </a:rPr>
              <a:t>Class Definition:</a:t>
            </a:r>
          </a:p>
          <a:p>
            <a:pPr marL="669285" lvl="1" indent="-334642" algn="l">
              <a:lnSpc>
                <a:spcPts val="4370"/>
              </a:lnSpc>
              <a:buFont typeface="Arial"/>
              <a:buChar char="•"/>
            </a:pPr>
            <a:r>
              <a:rPr lang="en-US" sz="3099">
                <a:solidFill>
                  <a:srgbClr val="FFFFFF"/>
                </a:solidFill>
                <a:latin typeface="Poppins Semi-Bold"/>
              </a:rPr>
              <a:t>Syntax: class ClassName:</a:t>
            </a:r>
          </a:p>
          <a:p>
            <a:pPr marL="669285" lvl="1" indent="-334642" algn="l">
              <a:lnSpc>
                <a:spcPts val="4370"/>
              </a:lnSpc>
              <a:buFont typeface="Arial"/>
              <a:buChar char="•"/>
            </a:pPr>
            <a:r>
              <a:rPr lang="en-US" sz="3099">
                <a:solidFill>
                  <a:srgbClr val="FFFFFF"/>
                </a:solidFill>
                <a:latin typeface="Poppins Semi-Bold"/>
              </a:rPr>
              <a:t>Classes encapsulate data and methods that operate on that data.</a:t>
            </a:r>
          </a:p>
          <a:p>
            <a:pPr algn="l">
              <a:lnSpc>
                <a:spcPts val="5238"/>
              </a:lnSpc>
            </a:pPr>
            <a:r>
              <a:rPr lang="en-US" sz="3099">
                <a:solidFill>
                  <a:srgbClr val="FFFFFF"/>
                </a:solidFill>
                <a:latin typeface="Poppins Semi-Bold"/>
              </a:rPr>
              <a:t>Example: class Character: defines a new type Character.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object-oriented programming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778206" y="3776288"/>
            <a:ext cx="17168125" cy="50342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Special Methods (Magic Methods):</a:t>
            </a:r>
          </a:p>
          <a:p>
            <a:pPr algn="l">
              <a:lnSpc>
                <a:spcPts val="4370"/>
              </a:lnSpc>
            </a:pPr>
            <a:r>
              <a:rPr lang="en-US" sz="3099">
                <a:solidFill>
                  <a:srgbClr val="FFFFFF"/>
                </a:solidFill>
                <a:latin typeface="Poppins Semi-Bold"/>
              </a:rPr>
              <a:t>__init__ method: Initializes new objects (instances) of the class.</a:t>
            </a:r>
          </a:p>
          <a:p>
            <a:pPr marL="669285" lvl="1" indent="-334642" algn="l">
              <a:lnSpc>
                <a:spcPts val="4370"/>
              </a:lnSpc>
              <a:buFont typeface="Arial"/>
              <a:buChar char="•"/>
            </a:pPr>
            <a:r>
              <a:rPr lang="en-US" sz="3099">
                <a:solidFill>
                  <a:srgbClr val="FFFFFF"/>
                </a:solidFill>
                <a:latin typeface="Poppins Semi-Bold"/>
              </a:rPr>
              <a:t>Parameters: self, name, initial_health.</a:t>
            </a:r>
          </a:p>
          <a:p>
            <a:pPr marL="669285" lvl="1" indent="-334642" algn="l">
              <a:lnSpc>
                <a:spcPts val="4370"/>
              </a:lnSpc>
              <a:buFont typeface="Arial"/>
              <a:buChar char="•"/>
            </a:pPr>
            <a:r>
              <a:rPr lang="en-US" sz="3099">
                <a:solidFill>
                  <a:srgbClr val="FFFFFF"/>
                </a:solidFill>
                <a:latin typeface="Poppins Semi-Bold"/>
              </a:rPr>
              <a:t>self: Refers to the instance of the object being created.</a:t>
            </a:r>
          </a:p>
          <a:p>
            <a:pPr marL="669285" lvl="1" indent="-334642" algn="l">
              <a:lnSpc>
                <a:spcPts val="4370"/>
              </a:lnSpc>
              <a:buFont typeface="Arial"/>
              <a:buChar char="•"/>
            </a:pPr>
            <a:r>
              <a:rPr lang="en-US" sz="3099">
                <a:solidFill>
                  <a:srgbClr val="FFFFFF"/>
                </a:solidFill>
                <a:latin typeface="Poppins Semi-Bold"/>
              </a:rPr>
              <a:t>Initializes instance variables (self.name, self.health, self.inventory).</a:t>
            </a:r>
          </a:p>
          <a:p>
            <a:pPr marL="669285" lvl="1" indent="-334642" algn="l">
              <a:lnSpc>
                <a:spcPts val="4370"/>
              </a:lnSpc>
              <a:buFont typeface="Arial"/>
              <a:buChar char="•"/>
            </a:pPr>
            <a:endParaRPr lang="en-US" sz="3099">
              <a:solidFill>
                <a:srgbClr val="FFFFFF"/>
              </a:solidFill>
              <a:latin typeface="Poppins Semi-Bold"/>
            </a:endParaRPr>
          </a:p>
          <a:p>
            <a:pPr algn="l">
              <a:lnSpc>
                <a:spcPts val="4370"/>
              </a:lnSpc>
            </a:pPr>
            <a:r>
              <a:rPr lang="en-US" sz="3099">
                <a:solidFill>
                  <a:srgbClr val="FFFFFF"/>
                </a:solidFill>
                <a:latin typeface="Poppins Semi-Bold"/>
              </a:rPr>
              <a:t>__str__ method: Provides a string representation of the object.</a:t>
            </a:r>
          </a:p>
          <a:p>
            <a:pPr marL="669285" lvl="1" indent="-334642" algn="l">
              <a:lnSpc>
                <a:spcPts val="4370"/>
              </a:lnSpc>
              <a:buFont typeface="Arial"/>
              <a:buChar char="•"/>
            </a:pPr>
            <a:r>
              <a:rPr lang="en-US" sz="3099">
                <a:solidFill>
                  <a:srgbClr val="FFFFFF"/>
                </a:solidFill>
                <a:latin typeface="Poppins Semi-Bold"/>
              </a:rPr>
              <a:t>Automatically called when str(object) or print(object) is used.</a:t>
            </a:r>
          </a:p>
          <a:p>
            <a:pPr marL="669285" lvl="1" indent="-334642" algn="l">
              <a:lnSpc>
                <a:spcPts val="5238"/>
              </a:lnSpc>
              <a:buFont typeface="Arial"/>
              <a:buChar char="•"/>
            </a:pPr>
            <a:r>
              <a:rPr lang="en-US" sz="3099">
                <a:solidFill>
                  <a:srgbClr val="FFFFFF"/>
                </a:solidFill>
                <a:latin typeface="Poppins Semi-Bold"/>
              </a:rPr>
              <a:t>Constructs and returns a string describing the object.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object-oriented programming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778206" y="3776288"/>
            <a:ext cx="17168125"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Class Methods (Behaviors)</a:t>
            </a:r>
          </a:p>
          <a:p>
            <a:pPr marL="669285" lvl="1" indent="-334642" algn="l">
              <a:lnSpc>
                <a:spcPts val="4370"/>
              </a:lnSpc>
              <a:buFont typeface="Arial"/>
              <a:buChar char="•"/>
            </a:pPr>
            <a:r>
              <a:rPr lang="en-US" sz="3099">
                <a:solidFill>
                  <a:srgbClr val="FFFFFF"/>
                </a:solidFill>
                <a:latin typeface="Poppins Semi-Bold"/>
              </a:rPr>
              <a:t>grab(self, item): Adds an item to the character's inventory.</a:t>
            </a:r>
          </a:p>
          <a:p>
            <a:pPr marL="1338569" lvl="2" indent="-446190" algn="l">
              <a:lnSpc>
                <a:spcPts val="4370"/>
              </a:lnSpc>
              <a:buFont typeface="Arial"/>
              <a:buChar char="⚬"/>
            </a:pPr>
            <a:r>
              <a:rPr lang="en-US" sz="3099">
                <a:solidFill>
                  <a:srgbClr val="FFFFFF"/>
                </a:solidFill>
                <a:latin typeface="Poppins Semi-Bold"/>
              </a:rPr>
              <a:t>Operates on self.inventory.</a:t>
            </a:r>
          </a:p>
          <a:p>
            <a:pPr marL="1338569" lvl="2" indent="-446190" algn="l">
              <a:lnSpc>
                <a:spcPts val="4370"/>
              </a:lnSpc>
              <a:buFont typeface="Arial"/>
              <a:buChar char="⚬"/>
            </a:pPr>
            <a:r>
              <a:rPr lang="en-US" sz="3099">
                <a:solidFill>
                  <a:srgbClr val="FFFFFF"/>
                </a:solidFill>
                <a:latin typeface="Poppins Semi-Bold"/>
              </a:rPr>
              <a:t>Uses list.append(item) method.</a:t>
            </a:r>
          </a:p>
          <a:p>
            <a:pPr marL="669285" lvl="1" indent="-334642" algn="l">
              <a:lnSpc>
                <a:spcPts val="4370"/>
              </a:lnSpc>
              <a:buFont typeface="Arial"/>
              <a:buChar char="•"/>
            </a:pPr>
            <a:r>
              <a:rPr lang="en-US" sz="3099">
                <a:solidFill>
                  <a:srgbClr val="FFFFFF"/>
                </a:solidFill>
                <a:latin typeface="Poppins Semi-Bold"/>
              </a:rPr>
              <a:t>get_health(self): Returns the current health of the character.</a:t>
            </a:r>
          </a:p>
          <a:p>
            <a:pPr marL="1338569" lvl="2" indent="-446190" algn="l">
              <a:lnSpc>
                <a:spcPts val="4370"/>
              </a:lnSpc>
              <a:buFont typeface="Arial"/>
              <a:buChar char="⚬"/>
            </a:pPr>
            <a:r>
              <a:rPr lang="en-US" sz="3099">
                <a:solidFill>
                  <a:srgbClr val="FFFFFF"/>
                </a:solidFill>
                <a:latin typeface="Poppins Semi-Bold"/>
              </a:rPr>
              <a:t>Accesses self.health attribute.</a:t>
            </a:r>
          </a:p>
          <a:p>
            <a:pPr marL="1338569" lvl="2" indent="-446190" algn="l">
              <a:lnSpc>
                <a:spcPts val="4370"/>
              </a:lnSpc>
              <a:buFont typeface="Arial"/>
              <a:buChar char="⚬"/>
            </a:pPr>
            <a:r>
              <a:rPr lang="en-US" sz="3099">
                <a:solidFill>
                  <a:srgbClr val="FFFFFF"/>
                </a:solidFill>
                <a:latin typeface="Poppins Semi-Bold"/>
              </a:rPr>
              <a:t>Simple getter method.</a:t>
            </a:r>
          </a:p>
          <a:p>
            <a:pPr algn="l">
              <a:lnSpc>
                <a:spcPts val="5238"/>
              </a:lnSpc>
            </a:pPr>
            <a:endParaRPr lang="en-US" sz="3099">
              <a:solidFill>
                <a:srgbClr val="FFFFFF"/>
              </a:solidFill>
              <a:latin typeface="Poppi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7365794" cy="180848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Variable</a:t>
            </a:r>
          </a:p>
          <a:p>
            <a:pPr algn="l">
              <a:lnSpc>
                <a:spcPts val="6760"/>
              </a:lnSpc>
            </a:pPr>
            <a:endParaRPr lang="en-US" sz="6500">
              <a:solidFill>
                <a:srgbClr val="6AC4EA"/>
              </a:solidFill>
              <a:latin typeface="Poppins Semi-Bold"/>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196855"/>
            <a:ext cx="5623214" cy="2380361"/>
          </a:xfrm>
          <a:prstGeom prst="rect">
            <a:avLst/>
          </a:prstGeom>
        </p:spPr>
        <p:txBody>
          <a:bodyPr lIns="0" tIns="0" rIns="0" bIns="0" rtlCol="0" anchor="t">
            <a:spAutoFit/>
          </a:bodyPr>
          <a:lstStyle/>
          <a:p>
            <a:pPr algn="l">
              <a:lnSpc>
                <a:spcPts val="2391"/>
              </a:lnSpc>
              <a:spcBef>
                <a:spcPct val="0"/>
              </a:spcBef>
            </a:pPr>
            <a:r>
              <a:rPr lang="en-US" sz="2299">
                <a:solidFill>
                  <a:srgbClr val="FFFFFF"/>
                </a:solidFill>
                <a:latin typeface="Poppins Semi-Bold"/>
              </a:rPr>
              <a:t>1. </a:t>
            </a:r>
            <a:r>
              <a:rPr lang="en-US" sz="2299">
                <a:solidFill>
                  <a:srgbClr val="6AC4EA"/>
                </a:solidFill>
                <a:latin typeface="Poppins Semi-Bold"/>
              </a:rPr>
              <a:t>Introduction</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Purpose of Variables:</a:t>
            </a:r>
          </a:p>
          <a:p>
            <a:pPr algn="l">
              <a:lnSpc>
                <a:spcPts val="2391"/>
              </a:lnSpc>
              <a:spcBef>
                <a:spcPct val="0"/>
              </a:spcBef>
            </a:pPr>
            <a:r>
              <a:rPr lang="en-US" sz="2299">
                <a:solidFill>
                  <a:srgbClr val="FFFFFF"/>
                </a:solidFill>
                <a:latin typeface="Poppins Semi-Bold"/>
              </a:rPr>
              <a:t>Store values to avoid recomputation</a:t>
            </a:r>
          </a:p>
          <a:p>
            <a:pPr algn="l">
              <a:lnSpc>
                <a:spcPts val="2391"/>
              </a:lnSpc>
              <a:spcBef>
                <a:spcPct val="0"/>
              </a:spcBef>
            </a:pPr>
            <a:r>
              <a:rPr lang="en-US" sz="2299">
                <a:solidFill>
                  <a:srgbClr val="FFFFFF"/>
                </a:solidFill>
                <a:latin typeface="Poppins Semi-Bold"/>
              </a:rPr>
              <a:t>Make code more understandable</a:t>
            </a:r>
          </a:p>
          <a:p>
            <a:pPr algn="l">
              <a:lnSpc>
                <a:spcPts val="2391"/>
              </a:lnSpc>
              <a:spcBef>
                <a:spcPct val="0"/>
              </a:spcBef>
            </a:pPr>
            <a:endParaRPr lang="en-US" sz="2299">
              <a:solidFill>
                <a:srgbClr val="FFFFFF"/>
              </a:solidFill>
              <a:latin typeface="Poppins Semi-Bold"/>
            </a:endParaRPr>
          </a:p>
          <a:p>
            <a:pPr algn="l">
              <a:lnSpc>
                <a:spcPts val="2391"/>
              </a:lnSpc>
              <a:spcBef>
                <a:spcPct val="0"/>
              </a:spcBef>
            </a:pPr>
            <a:r>
              <a:rPr lang="en-US" sz="2299">
                <a:solidFill>
                  <a:srgbClr val="FFFFFF"/>
                </a:solidFill>
                <a:latin typeface="Poppins Semi-Bold"/>
              </a:rPr>
              <a:t>Naming Variables:</a:t>
            </a:r>
          </a:p>
          <a:p>
            <a:pPr algn="l">
              <a:lnSpc>
                <a:spcPts val="2391"/>
              </a:lnSpc>
              <a:spcBef>
                <a:spcPct val="0"/>
              </a:spcBef>
            </a:pPr>
            <a:r>
              <a:rPr lang="en-US" sz="2299">
                <a:solidFill>
                  <a:srgbClr val="FFFFFF"/>
                </a:solidFill>
                <a:latin typeface="Poppins Semi-Bold"/>
              </a:rPr>
              <a:t>Use meaningful names to clarify code</a:t>
            </a:r>
          </a:p>
        </p:txBody>
      </p:sp>
      <p:sp>
        <p:nvSpPr>
          <p:cNvPr id="11" name="TextBox 11"/>
          <p:cNvSpPr txBox="1"/>
          <p:nvPr/>
        </p:nvSpPr>
        <p:spPr>
          <a:xfrm>
            <a:off x="9144000" y="4049218"/>
            <a:ext cx="7645977" cy="2675636"/>
          </a:xfrm>
          <a:prstGeom prst="rect">
            <a:avLst/>
          </a:prstGeom>
        </p:spPr>
        <p:txBody>
          <a:bodyPr lIns="0" tIns="0" rIns="0" bIns="0" rtlCol="0" anchor="t">
            <a:spAutoFit/>
          </a:bodyPr>
          <a:lstStyle/>
          <a:p>
            <a:pPr algn="l">
              <a:lnSpc>
                <a:spcPts val="2391"/>
              </a:lnSpc>
              <a:spcBef>
                <a:spcPct val="0"/>
              </a:spcBef>
            </a:pPr>
            <a:r>
              <a:rPr lang="en-US" sz="2299">
                <a:solidFill>
                  <a:srgbClr val="6AC4EA"/>
                </a:solidFill>
                <a:latin typeface="Poppins Semi-Bold"/>
              </a:rPr>
              <a:t>2. Variable Names</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Valid Names:</a:t>
            </a:r>
          </a:p>
          <a:p>
            <a:pPr algn="l">
              <a:lnSpc>
                <a:spcPts val="2391"/>
              </a:lnSpc>
              <a:spcBef>
                <a:spcPct val="0"/>
              </a:spcBef>
            </a:pPr>
            <a:r>
              <a:rPr lang="en-US" sz="2299">
                <a:solidFill>
                  <a:srgbClr val="FFFFFF"/>
                </a:solidFill>
                <a:latin typeface="Poppins Semi-Bold"/>
              </a:rPr>
              <a:t>Combinations of letters, numbers, and underscores</a:t>
            </a:r>
          </a:p>
          <a:p>
            <a:pPr algn="l">
              <a:lnSpc>
                <a:spcPts val="2391"/>
              </a:lnSpc>
              <a:spcBef>
                <a:spcPct val="0"/>
              </a:spcBef>
            </a:pPr>
            <a:r>
              <a:rPr lang="en-US" sz="2299">
                <a:solidFill>
                  <a:srgbClr val="FFFFFF"/>
                </a:solidFill>
                <a:latin typeface="Poppins Semi-Bold"/>
              </a:rPr>
              <a:t>Must start with a letter or underscore</a:t>
            </a:r>
          </a:p>
          <a:p>
            <a:pPr algn="l">
              <a:lnSpc>
                <a:spcPts val="2391"/>
              </a:lnSpc>
              <a:spcBef>
                <a:spcPct val="0"/>
              </a:spcBef>
            </a:pPr>
            <a:r>
              <a:rPr lang="en-US" sz="2299">
                <a:solidFill>
                  <a:srgbClr val="FFFFFF"/>
                </a:solidFill>
                <a:latin typeface="Poppins Semi-Bold"/>
              </a:rPr>
              <a:t>Examples:</a:t>
            </a:r>
          </a:p>
          <a:p>
            <a:pPr algn="l">
              <a:lnSpc>
                <a:spcPts val="2391"/>
              </a:lnSpc>
              <a:spcBef>
                <a:spcPct val="0"/>
              </a:spcBef>
            </a:pPr>
            <a:r>
              <a:rPr lang="en-US" sz="2299">
                <a:solidFill>
                  <a:srgbClr val="FFFFFF"/>
                </a:solidFill>
                <a:latin typeface="Poppins Semi-Bold"/>
              </a:rPr>
              <a:t>ninja, ninja_variable, ninja_1337</a:t>
            </a:r>
          </a:p>
          <a:p>
            <a:pPr algn="l">
              <a:lnSpc>
                <a:spcPts val="2391"/>
              </a:lnSpc>
              <a:spcBef>
                <a:spcPct val="0"/>
              </a:spcBef>
            </a:pPr>
            <a:r>
              <a:rPr lang="en-US" sz="2299">
                <a:solidFill>
                  <a:srgbClr val="FFFFFF"/>
                </a:solidFill>
                <a:latin typeface="Poppins Semi-Bold"/>
              </a:rPr>
              <a:t>Illegal Names:</a:t>
            </a:r>
          </a:p>
          <a:p>
            <a:pPr algn="l">
              <a:lnSpc>
                <a:spcPts val="2391"/>
              </a:lnSpc>
              <a:spcBef>
                <a:spcPct val="0"/>
              </a:spcBef>
            </a:pPr>
            <a:r>
              <a:rPr lang="en-US" sz="2299">
                <a:solidFill>
                  <a:srgbClr val="FFFFFF"/>
                </a:solidFill>
                <a:latin typeface="Poppins Semi-Bold"/>
              </a:rPr>
              <a:t>Cannot start with a number (e.g., 1337)</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object-oriented programming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778206" y="3776288"/>
            <a:ext cx="17168125" cy="50342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Instance Creation:</a:t>
            </a:r>
          </a:p>
          <a:p>
            <a:pPr marL="669285" lvl="1" indent="-334642" algn="l">
              <a:lnSpc>
                <a:spcPts val="4370"/>
              </a:lnSpc>
              <a:buFont typeface="Arial"/>
              <a:buChar char="•"/>
            </a:pPr>
            <a:r>
              <a:rPr lang="en-US" sz="3099">
                <a:solidFill>
                  <a:srgbClr val="FFFFFF"/>
                </a:solidFill>
                <a:latin typeface="Poppins Semi-Bold"/>
              </a:rPr>
              <a:t>me = Character('Bob', 20): Creates a new Character instance named me with name 'Bob' and initial health 20.</a:t>
            </a: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Semi-Bold"/>
              </a:rPr>
              <a:t>Calling Methods:</a:t>
            </a:r>
          </a:p>
          <a:p>
            <a:pPr marL="669285" lvl="1" indent="-334642" algn="l">
              <a:lnSpc>
                <a:spcPts val="4370"/>
              </a:lnSpc>
              <a:buFont typeface="Arial"/>
              <a:buChar char="•"/>
            </a:pPr>
            <a:r>
              <a:rPr lang="en-US" sz="3099">
                <a:solidFill>
                  <a:srgbClr val="FFFFFF"/>
                </a:solidFill>
                <a:latin typeface="Poppins Semi-Bold"/>
              </a:rPr>
              <a:t>print(me): Uses __str__ method to print a string representation of me.</a:t>
            </a:r>
          </a:p>
          <a:p>
            <a:pPr marL="669285" lvl="1" indent="-334642" algn="l">
              <a:lnSpc>
                <a:spcPts val="4370"/>
              </a:lnSpc>
              <a:buFont typeface="Arial"/>
              <a:buChar char="•"/>
            </a:pPr>
            <a:r>
              <a:rPr lang="en-US" sz="3099">
                <a:solidFill>
                  <a:srgbClr val="FFFFFF"/>
                </a:solidFill>
                <a:latin typeface="Poppins Semi-Bold"/>
              </a:rPr>
              <a:t>me.grab('pencil'): Adds 'pencil' to me's inventory.</a:t>
            </a:r>
          </a:p>
          <a:p>
            <a:pPr marL="669285" lvl="1" indent="-334642" algn="l">
              <a:lnSpc>
                <a:spcPts val="4370"/>
              </a:lnSpc>
              <a:buFont typeface="Arial"/>
              <a:buChar char="•"/>
            </a:pPr>
            <a:r>
              <a:rPr lang="en-US" sz="3099">
                <a:solidFill>
                  <a:srgbClr val="FFFFFF"/>
                </a:solidFill>
                <a:latin typeface="Poppins Semi-Bold"/>
              </a:rPr>
              <a:t>print(me.get_health()): Prints me's current health.</a:t>
            </a:r>
          </a:p>
          <a:p>
            <a:pPr algn="l">
              <a:lnSpc>
                <a:spcPts val="5238"/>
              </a:lnSpc>
            </a:pPr>
            <a:endParaRPr lang="en-US" sz="3099">
              <a:solidFill>
                <a:srgbClr val="FFFFFF"/>
              </a:solidFill>
              <a:latin typeface="Poppins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object-oriented programming</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610983" y="4127996"/>
            <a:ext cx="15870456" cy="39293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Benefits of OOP</a:t>
            </a:r>
          </a:p>
          <a:p>
            <a:pPr marL="669285" lvl="1" indent="-334642" algn="l">
              <a:lnSpc>
                <a:spcPts val="4370"/>
              </a:lnSpc>
              <a:buFont typeface="Arial"/>
              <a:buChar char="•"/>
            </a:pPr>
            <a:r>
              <a:rPr lang="en-US" sz="3099">
                <a:solidFill>
                  <a:srgbClr val="FFFFFF"/>
                </a:solidFill>
                <a:latin typeface="Poppins Semi-Bold"/>
              </a:rPr>
              <a:t>Encapsulation: Data (self.name, self.health) and methods (grab, get_health) are bundled together, making it easier to manage and use.</a:t>
            </a:r>
          </a:p>
          <a:p>
            <a:pPr algn="l">
              <a:lnSpc>
                <a:spcPts val="4370"/>
              </a:lnSpc>
            </a:pPr>
            <a:endParaRPr lang="en-US" sz="3099">
              <a:solidFill>
                <a:srgbClr val="FFFFFF"/>
              </a:solidFill>
              <a:latin typeface="Poppins Semi-Bold"/>
            </a:endParaRPr>
          </a:p>
          <a:p>
            <a:pPr marL="669285" lvl="1" indent="-334642" algn="l">
              <a:lnSpc>
                <a:spcPts val="4370"/>
              </a:lnSpc>
              <a:buFont typeface="Arial"/>
              <a:buChar char="•"/>
            </a:pPr>
            <a:r>
              <a:rPr lang="en-US" sz="3099">
                <a:solidFill>
                  <a:srgbClr val="FFFFFF"/>
                </a:solidFill>
                <a:latin typeface="Poppins Semi-Bold"/>
              </a:rPr>
              <a:t>Reusability and Modularity: Classes can be reused in different parts of a program or in different programs, enhancing code modularity.</a:t>
            </a:r>
          </a:p>
          <a:p>
            <a:pPr algn="l">
              <a:lnSpc>
                <a:spcPts val="5238"/>
              </a:lnSpc>
            </a:pPr>
            <a:endParaRPr lang="en-US" sz="3099">
              <a:solidFill>
                <a:srgbClr val="FFFFFF"/>
              </a:solidFill>
              <a:latin typeface="Poppins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472072" y="3550706"/>
            <a:ext cx="8839579" cy="3991610"/>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7 - Basic game physics, sprites</a:t>
            </a:r>
          </a:p>
          <a:p>
            <a:pPr algn="l">
              <a:lnSpc>
                <a:spcPts val="7930"/>
              </a:lnSpc>
            </a:pPr>
            <a:endParaRPr lang="en-US" sz="6500">
              <a:solidFill>
                <a:srgbClr val="6AC4EA"/>
              </a:solidFill>
              <a:latin typeface="Poppins Semi-Bold"/>
            </a:endParaRP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Sprite</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610983" y="4127996"/>
            <a:ext cx="15870456" cy="337693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Definition: A sprite is a 2D image or animation that is overlaid onto a game to add visual complexity and interactiveness.</a:t>
            </a:r>
          </a:p>
          <a:p>
            <a:pPr algn="l">
              <a:lnSpc>
                <a:spcPts val="4370"/>
              </a:lnSpc>
            </a:pPr>
            <a:endParaRPr lang="en-US" sz="3099">
              <a:solidFill>
                <a:srgbClr val="FFFFFF"/>
              </a:solidFill>
              <a:latin typeface="Poppins Semi-Bold"/>
            </a:endParaRPr>
          </a:p>
          <a:p>
            <a:pPr marL="669285" lvl="1" indent="-334642" algn="l">
              <a:lnSpc>
                <a:spcPts val="4370"/>
              </a:lnSpc>
              <a:buFont typeface="Arial"/>
              <a:buChar char="•"/>
            </a:pPr>
            <a:r>
              <a:rPr lang="en-US" sz="3099">
                <a:solidFill>
                  <a:srgbClr val="FFFFFF"/>
                </a:solidFill>
                <a:latin typeface="Poppins Semi-Bold"/>
              </a:rPr>
              <a:t>Purpose: Sprites are used extensively in games to represent characters, objects, and animations within the game world.</a:t>
            </a:r>
          </a:p>
          <a:p>
            <a:pPr algn="l">
              <a:lnSpc>
                <a:spcPts val="5238"/>
              </a:lnSpc>
            </a:pPr>
            <a:endParaRPr lang="en-US" sz="3099">
              <a:solidFill>
                <a:srgbClr val="FFFFFF"/>
              </a:solidFill>
              <a:latin typeface="Poppins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Sprite</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610983" y="4127996"/>
            <a:ext cx="15870456" cy="282448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initialization (__init__ method):</a:t>
            </a:r>
          </a:p>
          <a:p>
            <a:pPr algn="l">
              <a:lnSpc>
                <a:spcPts val="4370"/>
              </a:lnSpc>
            </a:pPr>
            <a:endParaRPr lang="en-US" sz="3099">
              <a:solidFill>
                <a:srgbClr val="FFFFFF"/>
              </a:solidFill>
              <a:latin typeface="Poppins Semi-Bold"/>
            </a:endParaRPr>
          </a:p>
          <a:p>
            <a:pPr algn="l">
              <a:lnSpc>
                <a:spcPts val="4370"/>
              </a:lnSpc>
            </a:pPr>
            <a:r>
              <a:rPr lang="en-US" sz="3099">
                <a:solidFill>
                  <a:srgbClr val="FFFFFF"/>
                </a:solidFill>
                <a:latin typeface="Poppins"/>
              </a:rPr>
              <a:t>asteroid = Sprite(image, center, size, pos, vel, angle, angle_vel)</a:t>
            </a:r>
          </a:p>
          <a:p>
            <a:pPr algn="l">
              <a:lnSpc>
                <a:spcPts val="4370"/>
              </a:lnSpc>
            </a:pPr>
            <a:endParaRPr lang="en-US" sz="3099">
              <a:solidFill>
                <a:srgbClr val="FFFFFF"/>
              </a:solidFill>
              <a:latin typeface="Poppins"/>
            </a:endParaRPr>
          </a:p>
          <a:p>
            <a:pPr algn="l">
              <a:lnSpc>
                <a:spcPts val="5238"/>
              </a:lnSpc>
            </a:pPr>
            <a:endParaRPr lang="en-US" sz="3099">
              <a:solidFill>
                <a:srgbClr val="FFFFFF"/>
              </a:solidFill>
              <a:latin typeface="Poppi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Sprite</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388844" y="3671569"/>
            <a:ext cx="15870456" cy="5586731"/>
          </a:xfrm>
          <a:prstGeom prst="rect">
            <a:avLst/>
          </a:prstGeom>
        </p:spPr>
        <p:txBody>
          <a:bodyPr lIns="0" tIns="0" rIns="0" bIns="0" rtlCol="0" anchor="t">
            <a:spAutoFit/>
          </a:bodyPr>
          <a:lstStyle/>
          <a:p>
            <a:pPr marL="669285" lvl="1" indent="-334642" algn="l">
              <a:lnSpc>
                <a:spcPts val="4370"/>
              </a:lnSpc>
              <a:buFont typeface="Arial"/>
              <a:buChar char="•"/>
            </a:pPr>
            <a:r>
              <a:rPr lang="en-US" sz="3099">
                <a:solidFill>
                  <a:srgbClr val="FFFFFF"/>
                </a:solidFill>
                <a:latin typeface="Poppins Semi-Bold"/>
              </a:rPr>
              <a:t>Image Information (info):</a:t>
            </a:r>
          </a:p>
          <a:p>
            <a:pPr algn="l">
              <a:lnSpc>
                <a:spcPts val="4370"/>
              </a:lnSpc>
            </a:pPr>
            <a:r>
              <a:rPr lang="en-US" sz="3099">
                <a:solidFill>
                  <a:srgbClr val="FFFFFF"/>
                </a:solidFill>
                <a:latin typeface="Poppins Semi-Bold"/>
              </a:rPr>
              <a:t>This includes details about the image such as its center (image_center), size (image_size), and possibly other metadata like lifespan or animation flags</a:t>
            </a:r>
          </a:p>
          <a:p>
            <a:pPr algn="l">
              <a:lnSpc>
                <a:spcPts val="4370"/>
              </a:lnSpc>
            </a:pPr>
            <a:r>
              <a:rPr lang="en-US" sz="3099">
                <a:solidFill>
                  <a:srgbClr val="FFFFFF"/>
                </a:solidFill>
                <a:latin typeface="Poppins Semi-Bold"/>
              </a:rPr>
              <a:t>.</a:t>
            </a:r>
          </a:p>
          <a:p>
            <a:pPr algn="l">
              <a:lnSpc>
                <a:spcPts val="4370"/>
              </a:lnSpc>
            </a:pPr>
            <a:r>
              <a:rPr lang="en-US" sz="3099">
                <a:solidFill>
                  <a:srgbClr val="FFFFFF"/>
                </a:solidFill>
                <a:latin typeface="Poppins Semi-Bold"/>
              </a:rPr>
              <a:t>Drawing (draw method):</a:t>
            </a:r>
          </a:p>
          <a:p>
            <a:pPr marL="669285" lvl="1" indent="-334642" algn="l">
              <a:lnSpc>
                <a:spcPts val="4370"/>
              </a:lnSpc>
              <a:buFont typeface="Arial"/>
              <a:buChar char="•"/>
            </a:pPr>
            <a:r>
              <a:rPr lang="en-US" sz="3099">
                <a:solidFill>
                  <a:srgbClr val="FFFFFF"/>
                </a:solidFill>
                <a:latin typeface="Poppins Semi-Bold"/>
              </a:rPr>
              <a:t>The draw method is responsible for rendering the sprite onto the game canvas.</a:t>
            </a:r>
          </a:p>
          <a:p>
            <a:pPr marL="669285" lvl="1" indent="-334642" algn="l">
              <a:lnSpc>
                <a:spcPts val="4370"/>
              </a:lnSpc>
              <a:buFont typeface="Arial"/>
              <a:buChar char="•"/>
            </a:pPr>
            <a:r>
              <a:rPr lang="en-US" sz="3099">
                <a:solidFill>
                  <a:srgbClr val="FFFFFF"/>
                </a:solidFill>
                <a:latin typeface="Poppins Semi-Bold"/>
              </a:rPr>
              <a:t>It uses the provided image and its properties (image_center, image_size, angle) to correctly position and rotate the sprite on the screen.</a:t>
            </a:r>
          </a:p>
          <a:p>
            <a:pPr algn="l">
              <a:lnSpc>
                <a:spcPts val="5238"/>
              </a:lnSpc>
            </a:pPr>
            <a:endParaRPr lang="en-US" sz="3099">
              <a:solidFill>
                <a:srgbClr val="FFFFFF"/>
              </a:solidFill>
              <a:latin typeface="Poppins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Sprite</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2075706" y="3885949"/>
            <a:ext cx="15870456" cy="4588639"/>
          </a:xfrm>
          <a:prstGeom prst="rect">
            <a:avLst/>
          </a:prstGeom>
        </p:spPr>
        <p:txBody>
          <a:bodyPr lIns="0" tIns="0" rIns="0" bIns="0" rtlCol="0" anchor="t">
            <a:spAutoFit/>
          </a:bodyPr>
          <a:lstStyle/>
          <a:p>
            <a:pPr algn="l">
              <a:lnSpc>
                <a:spcPts val="5238"/>
              </a:lnSpc>
            </a:pPr>
            <a:r>
              <a:rPr lang="en-US" sz="3099">
                <a:solidFill>
                  <a:srgbClr val="FFFFFF"/>
                </a:solidFill>
                <a:latin typeface="Poppins Semi-Bold"/>
              </a:rPr>
              <a:t>For example, updating the position might involve:</a:t>
            </a:r>
          </a:p>
          <a:p>
            <a:pPr marL="669285" lvl="1" indent="-334642" algn="l">
              <a:lnSpc>
                <a:spcPts val="5238"/>
              </a:lnSpc>
              <a:buFont typeface="Arial"/>
              <a:buChar char="•"/>
            </a:pPr>
            <a:r>
              <a:rPr lang="en-US" sz="3099">
                <a:solidFill>
                  <a:srgbClr val="FFFFFF"/>
                </a:solidFill>
                <a:latin typeface="Poppins Semi-Bold"/>
              </a:rPr>
              <a:t>self.pos[0] += self.vel[0]</a:t>
            </a:r>
          </a:p>
          <a:p>
            <a:pPr marL="669285" lvl="1" indent="-334642" algn="l">
              <a:lnSpc>
                <a:spcPts val="5238"/>
              </a:lnSpc>
              <a:buFont typeface="Arial"/>
              <a:buChar char="•"/>
            </a:pPr>
            <a:r>
              <a:rPr lang="en-US" sz="3099">
                <a:solidFill>
                  <a:srgbClr val="FFFFFF"/>
                </a:solidFill>
                <a:latin typeface="Poppins Semi-Bold"/>
              </a:rPr>
              <a:t>self.pos[1] += self.vel[1]</a:t>
            </a:r>
          </a:p>
          <a:p>
            <a:pPr algn="l">
              <a:lnSpc>
                <a:spcPts val="5238"/>
              </a:lnSpc>
            </a:pPr>
            <a:endParaRPr lang="en-US" sz="3099">
              <a:solidFill>
                <a:srgbClr val="FFFFFF"/>
              </a:solidFill>
              <a:latin typeface="Poppins Semi-Bold"/>
            </a:endParaRPr>
          </a:p>
          <a:p>
            <a:pPr algn="l">
              <a:lnSpc>
                <a:spcPts val="5238"/>
              </a:lnSpc>
            </a:pPr>
            <a:r>
              <a:rPr lang="en-US" sz="3099">
                <a:solidFill>
                  <a:srgbClr val="FFFFFF"/>
                </a:solidFill>
                <a:latin typeface="Poppins Semi-Bold"/>
              </a:rPr>
              <a:t>And updating the orientation might involve</a:t>
            </a:r>
          </a:p>
          <a:p>
            <a:pPr marL="669285" lvl="1" indent="-334642" algn="l">
              <a:lnSpc>
                <a:spcPts val="5238"/>
              </a:lnSpc>
              <a:buFont typeface="Arial"/>
              <a:buChar char="•"/>
            </a:pPr>
            <a:r>
              <a:rPr lang="en-US" sz="3099">
                <a:solidFill>
                  <a:srgbClr val="FFFFFF"/>
                </a:solidFill>
                <a:latin typeface="Poppins Semi-Bold"/>
              </a:rPr>
              <a:t>self.angle += self.angle_vel</a:t>
            </a:r>
          </a:p>
          <a:p>
            <a:pPr algn="l">
              <a:lnSpc>
                <a:spcPts val="5238"/>
              </a:lnSpc>
            </a:pPr>
            <a:endParaRPr lang="en-US" sz="3099">
              <a:solidFill>
                <a:srgbClr val="FFFFFF"/>
              </a:solidFill>
              <a:latin typeface="Poppins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 Sprite</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33769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Transparency and Color Models:</a:t>
            </a:r>
          </a:p>
          <a:p>
            <a:pPr marL="669285" lvl="1" indent="-334642" algn="l">
              <a:lnSpc>
                <a:spcPts val="4370"/>
              </a:lnSpc>
              <a:buFont typeface="Arial"/>
              <a:buChar char="•"/>
            </a:pPr>
            <a:r>
              <a:rPr lang="en-US" sz="3099">
                <a:solidFill>
                  <a:srgbClr val="FFFFFF"/>
                </a:solidFill>
                <a:latin typeface="Poppins Semi-Bold"/>
              </a:rPr>
              <a:t>Sprites can incorporate transparency using the RGBA color model, where the alpha channel (A) determines the opacity of each pixel.</a:t>
            </a:r>
          </a:p>
          <a:p>
            <a:pPr marL="669285" lvl="1" indent="-334642" algn="l">
              <a:lnSpc>
                <a:spcPts val="4370"/>
              </a:lnSpc>
              <a:buFont typeface="Arial"/>
              <a:buChar char="•"/>
            </a:pPr>
            <a:r>
              <a:rPr lang="en-US" sz="3099">
                <a:solidFill>
                  <a:srgbClr val="FFFFFF"/>
                </a:solidFill>
                <a:latin typeface="Poppins Semi-Bold"/>
              </a:rPr>
              <a:t>This allows sprites to have irregular shapes without being restricted to rectangular boundaries.</a:t>
            </a:r>
          </a:p>
          <a:p>
            <a:pPr algn="l">
              <a:lnSpc>
                <a:spcPts val="5238"/>
              </a:lnSpc>
            </a:pPr>
            <a:endParaRPr lang="en-US" sz="3099">
              <a:solidFill>
                <a:srgbClr val="FFFFFF"/>
              </a:solidFill>
              <a:latin typeface="Poppin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472072" y="3550706"/>
            <a:ext cx="8839579" cy="2991485"/>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Week 8 - Sets and animation</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Sets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1. Introduction to Sets</a:t>
            </a:r>
          </a:p>
          <a:p>
            <a:pPr marL="669285" lvl="1" indent="-334642" algn="l">
              <a:lnSpc>
                <a:spcPts val="4370"/>
              </a:lnSpc>
              <a:buFont typeface="Arial"/>
              <a:buChar char="•"/>
            </a:pPr>
            <a:r>
              <a:rPr lang="en-US" sz="3099">
                <a:solidFill>
                  <a:srgbClr val="FFFFFF"/>
                </a:solidFill>
                <a:latin typeface="Poppins Semi-Bold"/>
              </a:rPr>
              <a:t>Definition: Sets in Python are unordered collections of unique elements, allowing for efficient membership tests, additions, and removals.</a:t>
            </a:r>
          </a:p>
          <a:p>
            <a:pPr marL="669285" lvl="1" indent="-334642" algn="l">
              <a:lnSpc>
                <a:spcPts val="4370"/>
              </a:lnSpc>
              <a:buFont typeface="Arial"/>
              <a:buChar char="•"/>
            </a:pPr>
            <a:r>
              <a:rPr lang="en-US" sz="3099">
                <a:solidFill>
                  <a:srgbClr val="FFFFFF"/>
                </a:solidFill>
                <a:latin typeface="Poppins Semi-Bold"/>
              </a:rPr>
              <a:t>Comparison: Contrasted with lists (ordered sequences) and dictionaries (key-value mappings).</a:t>
            </a:r>
          </a:p>
          <a:p>
            <a:pPr marL="669285" lvl="1" indent="-334642" algn="l">
              <a:lnSpc>
                <a:spcPts val="4370"/>
              </a:lnSpc>
              <a:buFont typeface="Arial"/>
              <a:buChar char="•"/>
            </a:pPr>
            <a:r>
              <a:rPr lang="en-US" sz="3099">
                <a:solidFill>
                  <a:srgbClr val="FFFFFF"/>
                </a:solidFill>
                <a:latin typeface="Poppins Semi-Bold"/>
              </a:rPr>
              <a:t>Advantages: Sets are ideal when order doesn't matter and duplicates should be avoided.</a:t>
            </a:r>
          </a:p>
          <a:p>
            <a:pPr algn="l">
              <a:lnSpc>
                <a:spcPts val="5238"/>
              </a:lnSpc>
            </a:pPr>
            <a:endParaRPr lang="en-US" sz="3099">
              <a:solidFill>
                <a:srgbClr val="FFFFFF"/>
              </a:solidFill>
              <a:latin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7365794" cy="180848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Variable</a:t>
            </a:r>
          </a:p>
          <a:p>
            <a:pPr algn="l">
              <a:lnSpc>
                <a:spcPts val="6760"/>
              </a:lnSpc>
            </a:pPr>
            <a:endParaRPr lang="en-US" sz="6500">
              <a:solidFill>
                <a:srgbClr val="6AC4EA"/>
              </a:solidFill>
              <a:latin typeface="Poppins Semi-Bold"/>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177645"/>
            <a:ext cx="3866825" cy="2970911"/>
          </a:xfrm>
          <a:prstGeom prst="rect">
            <a:avLst/>
          </a:prstGeom>
        </p:spPr>
        <p:txBody>
          <a:bodyPr lIns="0" tIns="0" rIns="0" bIns="0" rtlCol="0" anchor="t">
            <a:spAutoFit/>
          </a:bodyPr>
          <a:lstStyle/>
          <a:p>
            <a:pPr algn="l">
              <a:lnSpc>
                <a:spcPts val="2391"/>
              </a:lnSpc>
              <a:spcBef>
                <a:spcPct val="0"/>
              </a:spcBef>
            </a:pPr>
            <a:r>
              <a:rPr lang="en-US" sz="2299">
                <a:solidFill>
                  <a:srgbClr val="6AC4EA"/>
                </a:solidFill>
                <a:latin typeface="Poppins Semi-Bold"/>
              </a:rPr>
              <a:t>3. Assigning Values</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Assignment:</a:t>
            </a:r>
          </a:p>
          <a:p>
            <a:pPr algn="l">
              <a:lnSpc>
                <a:spcPts val="2391"/>
              </a:lnSpc>
              <a:spcBef>
                <a:spcPct val="0"/>
              </a:spcBef>
            </a:pPr>
            <a:r>
              <a:rPr lang="en-US" sz="2299">
                <a:solidFill>
                  <a:srgbClr val="FFFFFF"/>
                </a:solidFill>
                <a:latin typeface="Poppins Semi-Bold"/>
              </a:rPr>
              <a:t>Use = to assign values:</a:t>
            </a:r>
          </a:p>
          <a:p>
            <a:pPr algn="l">
              <a:lnSpc>
                <a:spcPts val="2391"/>
              </a:lnSpc>
              <a:spcBef>
                <a:spcPct val="0"/>
              </a:spcBef>
            </a:pPr>
            <a:r>
              <a:rPr lang="en-US" sz="2299">
                <a:solidFill>
                  <a:srgbClr val="FFFFFF"/>
                </a:solidFill>
                <a:latin typeface="Poppins Semi-Bold"/>
              </a:rPr>
              <a:t>my_age = 51</a:t>
            </a:r>
          </a:p>
          <a:p>
            <a:pPr algn="l">
              <a:lnSpc>
                <a:spcPts val="2391"/>
              </a:lnSpc>
              <a:spcBef>
                <a:spcPct val="0"/>
              </a:spcBef>
            </a:pPr>
            <a:r>
              <a:rPr lang="en-US" sz="2299">
                <a:solidFill>
                  <a:srgbClr val="FFFFFF"/>
                </a:solidFill>
                <a:latin typeface="Poppins Semi-Bold"/>
              </a:rPr>
              <a:t>my_name = "Joe Warren"</a:t>
            </a:r>
          </a:p>
          <a:p>
            <a:pPr algn="l">
              <a:lnSpc>
                <a:spcPts val="2391"/>
              </a:lnSpc>
              <a:spcBef>
                <a:spcPct val="0"/>
              </a:spcBef>
            </a:pPr>
            <a:endParaRPr lang="en-US" sz="2299">
              <a:solidFill>
                <a:srgbClr val="FFFFFF"/>
              </a:solidFill>
              <a:latin typeface="Poppins Semi-Bold"/>
            </a:endParaRPr>
          </a:p>
          <a:p>
            <a:pPr algn="l">
              <a:lnSpc>
                <a:spcPts val="2391"/>
              </a:lnSpc>
              <a:spcBef>
                <a:spcPct val="0"/>
              </a:spcBef>
            </a:pPr>
            <a:r>
              <a:rPr lang="en-US" sz="2299">
                <a:solidFill>
                  <a:srgbClr val="FFFFFF"/>
                </a:solidFill>
                <a:latin typeface="Poppins Semi-Bold"/>
              </a:rPr>
              <a:t>Equality Testing:</a:t>
            </a:r>
          </a:p>
          <a:p>
            <a:pPr algn="l">
              <a:lnSpc>
                <a:spcPts val="2391"/>
              </a:lnSpc>
              <a:spcBef>
                <a:spcPct val="0"/>
              </a:spcBef>
            </a:pPr>
            <a:r>
              <a:rPr lang="en-US" sz="2299">
                <a:solidFill>
                  <a:srgbClr val="FFFFFF"/>
                </a:solidFill>
                <a:latin typeface="Poppins Semi-Bold"/>
              </a:rPr>
              <a:t>Use == for comparison:</a:t>
            </a:r>
          </a:p>
          <a:p>
            <a:pPr algn="l">
              <a:lnSpc>
                <a:spcPts val="2391"/>
              </a:lnSpc>
              <a:spcBef>
                <a:spcPct val="0"/>
              </a:spcBef>
            </a:pPr>
            <a:r>
              <a:rPr lang="en-US" sz="2299">
                <a:solidFill>
                  <a:srgbClr val="FFFFFF"/>
                </a:solidFill>
                <a:latin typeface="Poppins Semi-Bold"/>
              </a:rPr>
              <a:t>my_age == 51  # True</a:t>
            </a:r>
          </a:p>
        </p:txBody>
      </p:sp>
      <p:sp>
        <p:nvSpPr>
          <p:cNvPr id="11" name="TextBox 11"/>
          <p:cNvSpPr txBox="1"/>
          <p:nvPr/>
        </p:nvSpPr>
        <p:spPr>
          <a:xfrm>
            <a:off x="7445952" y="4177645"/>
            <a:ext cx="3396096" cy="2675636"/>
          </a:xfrm>
          <a:prstGeom prst="rect">
            <a:avLst/>
          </a:prstGeom>
        </p:spPr>
        <p:txBody>
          <a:bodyPr lIns="0" tIns="0" rIns="0" bIns="0" rtlCol="0" anchor="t">
            <a:spAutoFit/>
          </a:bodyPr>
          <a:lstStyle/>
          <a:p>
            <a:pPr algn="l">
              <a:lnSpc>
                <a:spcPts val="2391"/>
              </a:lnSpc>
              <a:spcBef>
                <a:spcPct val="0"/>
              </a:spcBef>
            </a:pPr>
            <a:r>
              <a:rPr lang="en-US" sz="2299">
                <a:solidFill>
                  <a:srgbClr val="6AC4EA"/>
                </a:solidFill>
                <a:latin typeface="Poppins Semi-Bold"/>
              </a:rPr>
              <a:t>4. Updating Values</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Reassigning Variables:</a:t>
            </a:r>
          </a:p>
          <a:p>
            <a:pPr algn="l">
              <a:lnSpc>
                <a:spcPts val="2391"/>
              </a:lnSpc>
              <a:spcBef>
                <a:spcPct val="0"/>
              </a:spcBef>
            </a:pPr>
            <a:r>
              <a:rPr lang="en-US" sz="2299">
                <a:solidFill>
                  <a:srgbClr val="FFFFFF"/>
                </a:solidFill>
                <a:latin typeface="Poppins Semi-Bold"/>
              </a:rPr>
              <a:t>Example:</a:t>
            </a:r>
          </a:p>
          <a:p>
            <a:pPr algn="l">
              <a:lnSpc>
                <a:spcPts val="2391"/>
              </a:lnSpc>
              <a:spcBef>
                <a:spcPct val="0"/>
              </a:spcBef>
            </a:pPr>
            <a:r>
              <a:rPr lang="en-US" sz="2299">
                <a:solidFill>
                  <a:srgbClr val="FFFFFF"/>
                </a:solidFill>
                <a:latin typeface="Poppins Semi-Bold"/>
              </a:rPr>
              <a:t>my_age = my_age + 1</a:t>
            </a:r>
          </a:p>
          <a:p>
            <a:pPr algn="l">
              <a:lnSpc>
                <a:spcPts val="2391"/>
              </a:lnSpc>
              <a:spcBef>
                <a:spcPct val="0"/>
              </a:spcBef>
            </a:pPr>
            <a:endParaRPr lang="en-US" sz="2299">
              <a:solidFill>
                <a:srgbClr val="FFFFFF"/>
              </a:solidFill>
              <a:latin typeface="Poppins Semi-Bold"/>
            </a:endParaRPr>
          </a:p>
          <a:p>
            <a:pPr algn="l">
              <a:lnSpc>
                <a:spcPts val="2391"/>
              </a:lnSpc>
              <a:spcBef>
                <a:spcPct val="0"/>
              </a:spcBef>
            </a:pPr>
            <a:r>
              <a:rPr lang="en-US" sz="2299">
                <a:solidFill>
                  <a:srgbClr val="FFFFFF"/>
                </a:solidFill>
                <a:latin typeface="Poppins Semi-Bold"/>
              </a:rPr>
              <a:t>Shorthand Operators:</a:t>
            </a:r>
          </a:p>
          <a:p>
            <a:pPr algn="l">
              <a:lnSpc>
                <a:spcPts val="2391"/>
              </a:lnSpc>
              <a:spcBef>
                <a:spcPct val="0"/>
              </a:spcBef>
            </a:pPr>
            <a:r>
              <a:rPr lang="en-US" sz="2299">
                <a:solidFill>
                  <a:srgbClr val="FFFFFF"/>
                </a:solidFill>
                <a:latin typeface="Poppins Semi-Bold"/>
              </a:rPr>
              <a:t>Example:</a:t>
            </a:r>
          </a:p>
          <a:p>
            <a:pPr algn="l">
              <a:lnSpc>
                <a:spcPts val="2391"/>
              </a:lnSpc>
              <a:spcBef>
                <a:spcPct val="0"/>
              </a:spcBef>
            </a:pPr>
            <a:r>
              <a:rPr lang="en-US" sz="2299">
                <a:solidFill>
                  <a:srgbClr val="FFFFFF"/>
                </a:solidFill>
                <a:latin typeface="Poppins Semi-Bold"/>
              </a:rPr>
              <a:t>my_age += 1</a:t>
            </a:r>
          </a:p>
        </p:txBody>
      </p:sp>
      <p:sp>
        <p:nvSpPr>
          <p:cNvPr id="12" name="TextBox 12"/>
          <p:cNvSpPr txBox="1"/>
          <p:nvPr/>
        </p:nvSpPr>
        <p:spPr>
          <a:xfrm>
            <a:off x="12048516" y="4177645"/>
            <a:ext cx="5681987" cy="903986"/>
          </a:xfrm>
          <a:prstGeom prst="rect">
            <a:avLst/>
          </a:prstGeom>
        </p:spPr>
        <p:txBody>
          <a:bodyPr lIns="0" tIns="0" rIns="0" bIns="0" rtlCol="0" anchor="t">
            <a:spAutoFit/>
          </a:bodyPr>
          <a:lstStyle/>
          <a:p>
            <a:pPr algn="l">
              <a:lnSpc>
                <a:spcPts val="2391"/>
              </a:lnSpc>
              <a:spcBef>
                <a:spcPct val="0"/>
              </a:spcBef>
            </a:pPr>
            <a:r>
              <a:rPr lang="en-US" sz="2299">
                <a:solidFill>
                  <a:srgbClr val="6AC4EA"/>
                </a:solidFill>
                <a:latin typeface="Poppins Semi-Bold"/>
              </a:rPr>
              <a:t>5. Conclusion</a:t>
            </a:r>
          </a:p>
          <a:p>
            <a:pPr algn="l">
              <a:lnSpc>
                <a:spcPts val="2391"/>
              </a:lnSpc>
              <a:spcBef>
                <a:spcPct val="0"/>
              </a:spcBef>
            </a:pPr>
            <a:endParaRPr lang="en-US" sz="2299">
              <a:solidFill>
                <a:srgbClr val="6AC4EA"/>
              </a:solidFill>
              <a:latin typeface="Poppins Semi-Bold"/>
            </a:endParaRPr>
          </a:p>
          <a:p>
            <a:pPr algn="l">
              <a:lnSpc>
                <a:spcPts val="2391"/>
              </a:lnSpc>
              <a:spcBef>
                <a:spcPct val="0"/>
              </a:spcBef>
            </a:pPr>
            <a:r>
              <a:rPr lang="en-US" sz="2299">
                <a:solidFill>
                  <a:srgbClr val="FFFFFF"/>
                </a:solidFill>
                <a:latin typeface="Poppins Semi-Bold"/>
              </a:rPr>
              <a:t>Variables help organize computations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Sets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2. Working with Sets</a:t>
            </a:r>
          </a:p>
          <a:p>
            <a:pPr marL="669285" lvl="1" indent="-334642" algn="l">
              <a:lnSpc>
                <a:spcPts val="4370"/>
              </a:lnSpc>
              <a:buFont typeface="Arial"/>
              <a:buChar char="•"/>
            </a:pPr>
            <a:r>
              <a:rPr lang="en-US" sz="3099">
                <a:solidFill>
                  <a:srgbClr val="FFFFFF"/>
                </a:solidFill>
                <a:latin typeface="Poppins Semi-Bold"/>
              </a:rPr>
              <a:t>Creating Sets: Use the set() function with a list to initialize sets.</a:t>
            </a:r>
          </a:p>
          <a:p>
            <a:pPr marL="669285" lvl="1" indent="-334642" algn="l">
              <a:lnSpc>
                <a:spcPts val="4370"/>
              </a:lnSpc>
              <a:buFont typeface="Arial"/>
              <a:buChar char="•"/>
            </a:pPr>
            <a:r>
              <a:rPr lang="en-US" sz="3099">
                <a:solidFill>
                  <a:srgbClr val="FFFFFF"/>
                </a:solidFill>
                <a:latin typeface="Poppins Semi-Bold"/>
              </a:rPr>
              <a:t>Ordering: Sets are unordered, so iteration order is not guaranteed.</a:t>
            </a:r>
          </a:p>
          <a:p>
            <a:pPr marL="669285" lvl="1" indent="-334642" algn="l">
              <a:lnSpc>
                <a:spcPts val="4370"/>
              </a:lnSpc>
              <a:buFont typeface="Arial"/>
              <a:buChar char="•"/>
            </a:pPr>
            <a:r>
              <a:rPr lang="en-US" sz="3099">
                <a:solidFill>
                  <a:srgbClr val="FFFFFF"/>
                </a:solidFill>
                <a:latin typeface="Poppins Semi-Bold"/>
              </a:rPr>
              <a:t>Adding and Removing Elements: Elements can be added using add() and removed using remove(). Attempting to add duplicates has no effect.</a:t>
            </a:r>
          </a:p>
          <a:p>
            <a:pPr marL="669285" lvl="1" indent="-334642" algn="l">
              <a:lnSpc>
                <a:spcPts val="4370"/>
              </a:lnSpc>
              <a:buFont typeface="Arial"/>
              <a:buChar char="•"/>
            </a:pPr>
            <a:r>
              <a:rPr lang="en-US" sz="3099">
                <a:solidFill>
                  <a:srgbClr val="FFFFFF"/>
                </a:solidFill>
                <a:latin typeface="Poppins Semi-Bold"/>
              </a:rPr>
              <a:t>Membership Testing: Use the in operator to check if an element exists in a set.</a:t>
            </a:r>
          </a:p>
          <a:p>
            <a:pPr algn="l">
              <a:lnSpc>
                <a:spcPts val="5238"/>
              </a:lnSpc>
            </a:pPr>
            <a:endParaRPr lang="en-US" sz="3099">
              <a:solidFill>
                <a:srgbClr val="FFFFFF"/>
              </a:solidFill>
              <a:latin typeface="Poppins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Sets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3. Practical Example: Removing Instructors by Starting Letter</a:t>
            </a:r>
          </a:p>
          <a:p>
            <a:pPr marL="669285" lvl="1" indent="-334642" algn="l">
              <a:lnSpc>
                <a:spcPts val="4370"/>
              </a:lnSpc>
              <a:buFont typeface="Arial"/>
              <a:buChar char="•"/>
            </a:pPr>
            <a:r>
              <a:rPr lang="en-US" sz="3099">
                <a:solidFill>
                  <a:srgbClr val="FFFFFF"/>
                </a:solidFill>
                <a:latin typeface="Poppins Semi-Bold"/>
              </a:rPr>
              <a:t>Function get_rid_of(): Removes instructors whose names start with a specified letter.</a:t>
            </a:r>
          </a:p>
          <a:p>
            <a:pPr marL="669285" lvl="1" indent="-334642" algn="l">
              <a:lnSpc>
                <a:spcPts val="4370"/>
              </a:lnSpc>
              <a:buFont typeface="Arial"/>
              <a:buChar char="•"/>
            </a:pPr>
            <a:r>
              <a:rPr lang="en-US" sz="3099">
                <a:solidFill>
                  <a:srgbClr val="FFFFFF"/>
                </a:solidFill>
                <a:latin typeface="Poppins Semi-Bold"/>
              </a:rPr>
              <a:t>Approach: Avoids modifying the set directly while iterating over it to prevent errors.</a:t>
            </a:r>
          </a:p>
          <a:p>
            <a:pPr marL="669285" lvl="1" indent="-334642" algn="l">
              <a:lnSpc>
                <a:spcPts val="4370"/>
              </a:lnSpc>
              <a:buFont typeface="Arial"/>
              <a:buChar char="•"/>
            </a:pPr>
            <a:r>
              <a:rPr lang="en-US" sz="3099">
                <a:solidFill>
                  <a:srgbClr val="FFFFFF"/>
                </a:solidFill>
                <a:latin typeface="Poppins Semi-Bold"/>
              </a:rPr>
              <a:t>Method difference_update(): Efficiently updates the original set by removing elements present in another set (remove_set).</a:t>
            </a:r>
          </a:p>
          <a:p>
            <a:pPr algn="l">
              <a:lnSpc>
                <a:spcPts val="5238"/>
              </a:lnSpc>
            </a:pPr>
            <a:endParaRPr lang="en-US" sz="3099">
              <a:solidFill>
                <a:srgbClr val="FFFFFF"/>
              </a:solidFill>
              <a:latin typeface="Poppins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Animations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39293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1. Introduction to Animation</a:t>
            </a:r>
          </a:p>
          <a:p>
            <a:pPr marL="669285" lvl="1" indent="-334642" algn="l">
              <a:lnSpc>
                <a:spcPts val="4370"/>
              </a:lnSpc>
              <a:buFont typeface="Arial"/>
              <a:buChar char="•"/>
            </a:pPr>
            <a:r>
              <a:rPr lang="en-US" sz="3099">
                <a:solidFill>
                  <a:srgbClr val="FFFFFF"/>
                </a:solidFill>
                <a:latin typeface="Poppins Semi-Bold"/>
              </a:rPr>
              <a:t>Purpose: Enhance visual quality of the game by adding animations using tiled images.</a:t>
            </a:r>
          </a:p>
          <a:p>
            <a:pPr algn="l">
              <a:lnSpc>
                <a:spcPts val="4370"/>
              </a:lnSpc>
            </a:pPr>
            <a:endParaRPr lang="en-US" sz="3099">
              <a:solidFill>
                <a:srgbClr val="FFFFFF"/>
              </a:solidFill>
              <a:latin typeface="Poppins Semi-Bold"/>
            </a:endParaRPr>
          </a:p>
          <a:p>
            <a:pPr marL="669285" lvl="1" indent="-334642" algn="l">
              <a:lnSpc>
                <a:spcPts val="4370"/>
              </a:lnSpc>
              <a:buFont typeface="Arial"/>
              <a:buChar char="•"/>
            </a:pPr>
            <a:r>
              <a:rPr lang="en-US" sz="3099">
                <a:solidFill>
                  <a:srgbClr val="FFFFFF"/>
                </a:solidFill>
                <a:latin typeface="Poppins Semi-Bold"/>
              </a:rPr>
              <a:t>Animation Principle: Persistence of vision allows rapid display of images to create the illusion of motion, akin to traditional animation techniques.</a:t>
            </a:r>
          </a:p>
          <a:p>
            <a:pPr algn="l">
              <a:lnSpc>
                <a:spcPts val="5238"/>
              </a:lnSpc>
            </a:pPr>
            <a:endParaRPr lang="en-US" sz="3099">
              <a:solidFill>
                <a:srgbClr val="FFFFFF"/>
              </a:solidFill>
              <a:latin typeface="Poppins Semi-Bo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Animations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392938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2. Implementing Animation</a:t>
            </a:r>
          </a:p>
          <a:p>
            <a:pPr marL="669285" lvl="1" indent="-334642" algn="l">
              <a:lnSpc>
                <a:spcPts val="4370"/>
              </a:lnSpc>
              <a:buFont typeface="Arial"/>
              <a:buChar char="•"/>
            </a:pPr>
            <a:r>
              <a:rPr lang="en-US" sz="3099">
                <a:solidFill>
                  <a:srgbClr val="FFFFFF"/>
                </a:solidFill>
                <a:latin typeface="Poppins Semi-Bold"/>
              </a:rPr>
              <a:t>Image Preparation: Use tiled images where each tile represents a frame of animation (e.g., frames of an asteroid tumbling or an explosion).</a:t>
            </a:r>
          </a:p>
          <a:p>
            <a:pPr algn="l">
              <a:lnSpc>
                <a:spcPts val="4370"/>
              </a:lnSpc>
            </a:pPr>
            <a:endParaRPr lang="en-US" sz="3099">
              <a:solidFill>
                <a:srgbClr val="FFFFFF"/>
              </a:solidFill>
              <a:latin typeface="Poppins Semi-Bold"/>
            </a:endParaRPr>
          </a:p>
          <a:p>
            <a:pPr marL="669285" lvl="1" indent="-334642" algn="l">
              <a:lnSpc>
                <a:spcPts val="4370"/>
              </a:lnSpc>
              <a:buFont typeface="Arial"/>
              <a:buChar char="•"/>
            </a:pPr>
            <a:r>
              <a:rPr lang="en-US" sz="3099">
                <a:solidFill>
                  <a:srgbClr val="FFFFFF"/>
                </a:solidFill>
                <a:latin typeface="Poppins Semi-Bold"/>
              </a:rPr>
              <a:t>Technical Requirements: Understand the size and center of each sub-image within the tiled image.</a:t>
            </a:r>
          </a:p>
          <a:p>
            <a:pPr algn="l">
              <a:lnSpc>
                <a:spcPts val="5238"/>
              </a:lnSpc>
            </a:pPr>
            <a:endParaRPr lang="en-US" sz="3099">
              <a:solidFill>
                <a:srgbClr val="FFFFFF"/>
              </a:solidFill>
              <a:latin typeface="Poppins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Animations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3. Example: Tumbling Asteroid Animation</a:t>
            </a:r>
          </a:p>
          <a:p>
            <a:pPr marL="669285" lvl="1" indent="-334642" algn="l">
              <a:lnSpc>
                <a:spcPts val="4370"/>
              </a:lnSpc>
              <a:buFont typeface="Arial"/>
              <a:buChar char="•"/>
            </a:pPr>
            <a:r>
              <a:rPr lang="en-US" sz="3099">
                <a:solidFill>
                  <a:srgbClr val="FFFFFF"/>
                </a:solidFill>
                <a:latin typeface="Poppins Semi-Bold"/>
              </a:rPr>
              <a:t>Code Overview:</a:t>
            </a:r>
          </a:p>
          <a:p>
            <a:pPr marL="1338569" lvl="2" indent="-446190" algn="l">
              <a:lnSpc>
                <a:spcPts val="4370"/>
              </a:lnSpc>
              <a:buFont typeface="Arial"/>
              <a:buChar char="⚬"/>
            </a:pPr>
            <a:r>
              <a:rPr lang="en-US" sz="3099">
                <a:solidFill>
                  <a:srgbClr val="FFFFFF"/>
                </a:solidFill>
                <a:latin typeface="Poppins Semi-Bold"/>
              </a:rPr>
              <a:t>Load the tiled asteroid image.</a:t>
            </a:r>
          </a:p>
          <a:p>
            <a:pPr marL="1338569" lvl="2" indent="-446190" algn="l">
              <a:lnSpc>
                <a:spcPts val="4370"/>
              </a:lnSpc>
              <a:buFont typeface="Arial"/>
              <a:buChar char="⚬"/>
            </a:pPr>
            <a:r>
              <a:rPr lang="en-US" sz="3099">
                <a:solidFill>
                  <a:srgbClr val="FFFFFF"/>
                </a:solidFill>
                <a:latin typeface="Poppins Semi-Bold"/>
              </a:rPr>
              <a:t>Calculate the center and size of each sub-image.</a:t>
            </a:r>
          </a:p>
          <a:p>
            <a:pPr marL="1338569" lvl="2" indent="-446190" algn="l">
              <a:lnSpc>
                <a:spcPts val="4370"/>
              </a:lnSpc>
              <a:buFont typeface="Arial"/>
              <a:buChar char="⚬"/>
            </a:pPr>
            <a:r>
              <a:rPr lang="en-US" sz="3099">
                <a:solidFill>
                  <a:srgbClr val="FFFFFF"/>
                </a:solidFill>
                <a:latin typeface="Poppins Semi-Bold"/>
              </a:rPr>
              <a:t>Use a time variable to control animation speed (adjustable).</a:t>
            </a:r>
          </a:p>
          <a:p>
            <a:pPr marL="1338569" lvl="2" indent="-446190" algn="l">
              <a:lnSpc>
                <a:spcPts val="4370"/>
              </a:lnSpc>
              <a:buFont typeface="Arial"/>
              <a:buChar char="⚬"/>
            </a:pPr>
            <a:r>
              <a:rPr lang="en-US" sz="3099">
                <a:solidFill>
                  <a:srgbClr val="FFFFFF"/>
                </a:solidFill>
                <a:latin typeface="Poppins Semi-Bold"/>
              </a:rPr>
              <a:t>Draw successive frames by updating the time variable and calculating the appropriate sub-image center.</a:t>
            </a:r>
          </a:p>
          <a:p>
            <a:pPr algn="l">
              <a:lnSpc>
                <a:spcPts val="5238"/>
              </a:lnSpc>
            </a:pPr>
            <a:endParaRPr lang="en-US" sz="3099">
              <a:solidFill>
                <a:srgbClr val="FFFFFF"/>
              </a:solidFill>
              <a:latin typeface="Poppi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Animations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4. Example: Explosive Animation</a:t>
            </a:r>
          </a:p>
          <a:p>
            <a:pPr marL="669285" lvl="1" indent="-334642" algn="l">
              <a:lnSpc>
                <a:spcPts val="4370"/>
              </a:lnSpc>
              <a:buFont typeface="Arial"/>
              <a:buChar char="•"/>
            </a:pPr>
            <a:r>
              <a:rPr lang="en-US" sz="3099">
                <a:solidFill>
                  <a:srgbClr val="FFFFFF"/>
                </a:solidFill>
                <a:latin typeface="Poppins Semi-Bold"/>
              </a:rPr>
              <a:t>Code Overview:</a:t>
            </a:r>
          </a:p>
          <a:p>
            <a:pPr marL="1338569" lvl="2" indent="-446190" algn="l">
              <a:lnSpc>
                <a:spcPts val="4370"/>
              </a:lnSpc>
              <a:buFont typeface="Arial"/>
              <a:buChar char="⚬"/>
            </a:pPr>
            <a:r>
              <a:rPr lang="en-US" sz="3099">
                <a:solidFill>
                  <a:srgbClr val="FFFFFF"/>
                </a:solidFill>
                <a:latin typeface="Poppins Semi-Bold"/>
              </a:rPr>
              <a:t>Load a tiled explosion image.</a:t>
            </a:r>
          </a:p>
          <a:p>
            <a:pPr marL="1338569" lvl="2" indent="-446190" algn="l">
              <a:lnSpc>
                <a:spcPts val="4370"/>
              </a:lnSpc>
              <a:buFont typeface="Arial"/>
              <a:buChar char="⚬"/>
            </a:pPr>
            <a:r>
              <a:rPr lang="en-US" sz="3099">
                <a:solidFill>
                  <a:srgbClr val="FFFFFF"/>
                </a:solidFill>
                <a:latin typeface="Poppins Semi-Bold"/>
              </a:rPr>
              <a:t>Determine the size and center of each explosion sub-image.</a:t>
            </a:r>
          </a:p>
          <a:p>
            <a:pPr marL="1338569" lvl="2" indent="-446190" algn="l">
              <a:lnSpc>
                <a:spcPts val="4370"/>
              </a:lnSpc>
              <a:buFont typeface="Arial"/>
              <a:buChar char="⚬"/>
            </a:pPr>
            <a:r>
              <a:rPr lang="en-US" sz="3099">
                <a:solidFill>
                  <a:srgbClr val="FFFFFF"/>
                </a:solidFill>
                <a:latin typeface="Poppins Semi-Bold"/>
              </a:rPr>
              <a:t>Utilize time variable incrementation for continuous frame drawing.</a:t>
            </a:r>
          </a:p>
          <a:p>
            <a:pPr marL="1338569" lvl="2" indent="-446190" algn="l">
              <a:lnSpc>
                <a:spcPts val="4370"/>
              </a:lnSpc>
              <a:buFont typeface="Arial"/>
              <a:buChar char="⚬"/>
            </a:pPr>
            <a:r>
              <a:rPr lang="en-US" sz="3099">
                <a:solidFill>
                  <a:srgbClr val="FFFFFF"/>
                </a:solidFill>
                <a:latin typeface="Poppins Semi-Bold"/>
              </a:rPr>
              <a:t>Calculate and draw frames in a left-to-right, top-to-bottom sequence to maintain animation sequence.</a:t>
            </a:r>
          </a:p>
          <a:p>
            <a:pPr algn="l">
              <a:lnSpc>
                <a:spcPts val="5238"/>
              </a:lnSpc>
            </a:pPr>
            <a:endParaRPr lang="en-US" sz="3099">
              <a:solidFill>
                <a:srgbClr val="FFFFFF"/>
              </a:solidFill>
              <a:latin typeface="Poppins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14616817" cy="951230"/>
          </a:xfrm>
          <a:prstGeom prst="rect">
            <a:avLst/>
          </a:prstGeom>
        </p:spPr>
        <p:txBody>
          <a:bodyPr lIns="0" tIns="0" rIns="0" bIns="0" rtlCol="0" anchor="t">
            <a:spAutoFit/>
          </a:bodyPr>
          <a:lstStyle/>
          <a:p>
            <a:pPr algn="l">
              <a:lnSpc>
                <a:spcPts val="6760"/>
              </a:lnSpc>
            </a:pPr>
            <a:r>
              <a:rPr lang="en-US" sz="6500" dirty="0">
                <a:solidFill>
                  <a:srgbClr val="6AC4EA"/>
                </a:solidFill>
                <a:latin typeface="Poppins Semi-Bold"/>
              </a:rPr>
              <a:t>Animations</a:t>
            </a:r>
            <a:endParaRPr lang="en-US" sz="6500" dirty="0">
              <a:solidFill>
                <a:srgbClr val="6AC4EA"/>
              </a:solidFill>
              <a:latin typeface="Poppins Semi-Bold"/>
              <a:hlinkClick r:id="rId6" tooltip="https://www.coursera.org/learn/interactive-python-1/lecture/nnSp1/timers#"/>
            </a:endParaRP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TextBox 9"/>
          <p:cNvSpPr txBox="1"/>
          <p:nvPr/>
        </p:nvSpPr>
        <p:spPr>
          <a:xfrm>
            <a:off x="1250386" y="3912723"/>
            <a:ext cx="15870456" cy="4481831"/>
          </a:xfrm>
          <a:prstGeom prst="rect">
            <a:avLst/>
          </a:prstGeom>
        </p:spPr>
        <p:txBody>
          <a:bodyPr lIns="0" tIns="0" rIns="0" bIns="0" rtlCol="0" anchor="t">
            <a:spAutoFit/>
          </a:bodyPr>
          <a:lstStyle/>
          <a:p>
            <a:pPr algn="l">
              <a:lnSpc>
                <a:spcPts val="4370"/>
              </a:lnSpc>
            </a:pPr>
            <a:r>
              <a:rPr lang="en-US" sz="3099">
                <a:solidFill>
                  <a:srgbClr val="FFFFFF"/>
                </a:solidFill>
                <a:latin typeface="Poppins Semi-Bold"/>
              </a:rPr>
              <a:t>5. Practical Considerations</a:t>
            </a:r>
          </a:p>
          <a:p>
            <a:pPr marL="669285" lvl="1" indent="-334642" algn="l">
              <a:lnSpc>
                <a:spcPts val="4370"/>
              </a:lnSpc>
              <a:buFont typeface="Arial"/>
              <a:buChar char="•"/>
            </a:pPr>
            <a:r>
              <a:rPr lang="en-US" sz="3099">
                <a:solidFill>
                  <a:srgbClr val="FFFFFF"/>
                </a:solidFill>
                <a:latin typeface="Poppins Semi-Bold"/>
              </a:rPr>
              <a:t>Integration: Integrate animation techniques into your existing game project.</a:t>
            </a:r>
          </a:p>
          <a:p>
            <a:pPr marL="669285" lvl="1" indent="-334642" algn="l">
              <a:lnSpc>
                <a:spcPts val="4370"/>
              </a:lnSpc>
              <a:buFont typeface="Arial"/>
              <a:buChar char="•"/>
            </a:pPr>
            <a:r>
              <a:rPr lang="en-US" sz="3099">
                <a:solidFill>
                  <a:srgbClr val="FFFFFF"/>
                </a:solidFill>
                <a:latin typeface="Poppins Semi-Bold"/>
              </a:rPr>
              <a:t>Performance: Adjust animation speed (time variable) for optimal visual effect.</a:t>
            </a:r>
          </a:p>
          <a:p>
            <a:pPr marL="669285" lvl="1" indent="-334642" algn="l">
              <a:lnSpc>
                <a:spcPts val="4370"/>
              </a:lnSpc>
              <a:buFont typeface="Arial"/>
              <a:buChar char="•"/>
            </a:pPr>
            <a:r>
              <a:rPr lang="en-US" sz="3099">
                <a:solidFill>
                  <a:srgbClr val="FFFFFF"/>
                </a:solidFill>
                <a:latin typeface="Poppins Semi-Bold"/>
              </a:rPr>
              <a:t>Testing and Iteration: Save a working version of your game before adding animations to ensure you can revert if needed.</a:t>
            </a:r>
          </a:p>
          <a:p>
            <a:pPr algn="l">
              <a:lnSpc>
                <a:spcPts val="5238"/>
              </a:lnSpc>
            </a:pPr>
            <a:endParaRPr lang="en-US" sz="3099">
              <a:solidFill>
                <a:srgbClr val="FFFFFF"/>
              </a:solidFill>
              <a:latin typeface="Poppins Semi-Bo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3562913" y="4818161"/>
            <a:ext cx="8839579" cy="1991360"/>
          </a:xfrm>
          <a:prstGeom prst="rect">
            <a:avLst/>
          </a:prstGeom>
        </p:spPr>
        <p:txBody>
          <a:bodyPr lIns="0" tIns="0" rIns="0" bIns="0" rtlCol="0" anchor="t">
            <a:spAutoFit/>
          </a:bodyPr>
          <a:lstStyle/>
          <a:p>
            <a:pPr algn="l">
              <a:lnSpc>
                <a:spcPts val="7930"/>
              </a:lnSpc>
            </a:pPr>
            <a:r>
              <a:rPr lang="en-US" sz="6500">
                <a:solidFill>
                  <a:srgbClr val="6AC4EA"/>
                </a:solidFill>
                <a:latin typeface="Poppins Semi-Bold"/>
              </a:rPr>
              <a:t>Thanks!</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0086975" y="-110073"/>
            <a:ext cx="12140609" cy="10507146"/>
          </a:xfrm>
          <a:custGeom>
            <a:avLst/>
            <a:gdLst/>
            <a:ahLst/>
            <a:cxnLst/>
            <a:rect l="l" t="t" r="r" b="b"/>
            <a:pathLst>
              <a:path w="12140609" h="10507146">
                <a:moveTo>
                  <a:pt x="0" y="0"/>
                </a:moveTo>
                <a:lnTo>
                  <a:pt x="12140609" y="0"/>
                </a:lnTo>
                <a:lnTo>
                  <a:pt x="12140609" y="10507146"/>
                </a:lnTo>
                <a:lnTo>
                  <a:pt x="0" y="10507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1194019" y="845540"/>
            <a:ext cx="9926522" cy="8595920"/>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r="-29893"/>
              </a:stretch>
            </a:blipFill>
          </p:spPr>
          <p:txBody>
            <a:bodyPr/>
            <a:lstStyle/>
            <a:p>
              <a:endParaRPr lang="zh-TW" altLang="en-US"/>
            </a:p>
          </p:txBody>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778206" y="2630709"/>
            <a:ext cx="7365794" cy="352298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Week 1 - Functions, logic, conditionals</a:t>
            </a:r>
          </a:p>
          <a:p>
            <a:pPr algn="l">
              <a:lnSpc>
                <a:spcPts val="6760"/>
              </a:lnSpc>
            </a:pPr>
            <a:endParaRPr lang="en-US" sz="6500">
              <a:solidFill>
                <a:srgbClr val="6AC4EA"/>
              </a:solidFill>
              <a:latin typeface="Poppins Semi-Bold"/>
            </a:endParaRPr>
          </a:p>
        </p:txBody>
      </p:sp>
      <p:sp>
        <p:nvSpPr>
          <p:cNvPr id="8" name="TextBox 8"/>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9" name="AutoShape 9"/>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10" name="TextBox 10"/>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9737286" y="-1825215"/>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7259300" y="84105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4" name="AutoShape 4"/>
          <p:cNvSpPr/>
          <p:nvPr/>
        </p:nvSpPr>
        <p:spPr>
          <a:xfrm>
            <a:off x="-646765" y="9455468"/>
            <a:ext cx="1675465" cy="0"/>
          </a:xfrm>
          <a:prstGeom prst="line">
            <a:avLst/>
          </a:prstGeom>
          <a:ln w="28575" cap="rnd">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028700" y="710565"/>
            <a:ext cx="443372" cy="443372"/>
          </a:xfrm>
          <a:custGeom>
            <a:avLst/>
            <a:gdLst/>
            <a:ahLst/>
            <a:cxnLst/>
            <a:rect l="l" t="t" r="r" b="b"/>
            <a:pathLst>
              <a:path w="443372" h="443372">
                <a:moveTo>
                  <a:pt x="0" y="0"/>
                </a:moveTo>
                <a:lnTo>
                  <a:pt x="443372" y="0"/>
                </a:lnTo>
                <a:lnTo>
                  <a:pt x="443372" y="443372"/>
                </a:lnTo>
                <a:lnTo>
                  <a:pt x="0" y="443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778206" y="2359800"/>
            <a:ext cx="7365794" cy="951230"/>
          </a:xfrm>
          <a:prstGeom prst="rect">
            <a:avLst/>
          </a:prstGeom>
        </p:spPr>
        <p:txBody>
          <a:bodyPr lIns="0" tIns="0" rIns="0" bIns="0" rtlCol="0" anchor="t">
            <a:spAutoFit/>
          </a:bodyPr>
          <a:lstStyle/>
          <a:p>
            <a:pPr algn="l">
              <a:lnSpc>
                <a:spcPts val="6760"/>
              </a:lnSpc>
            </a:pPr>
            <a:r>
              <a:rPr lang="en-US" sz="6500">
                <a:solidFill>
                  <a:srgbClr val="6AC4EA"/>
                </a:solidFill>
                <a:latin typeface="Poppins Semi-Bold"/>
              </a:rPr>
              <a:t>Function</a:t>
            </a:r>
          </a:p>
        </p:txBody>
      </p:sp>
      <p:sp>
        <p:nvSpPr>
          <p:cNvPr id="7" name="TextBox 7"/>
          <p:cNvSpPr txBox="1"/>
          <p:nvPr/>
        </p:nvSpPr>
        <p:spPr>
          <a:xfrm>
            <a:off x="14889510" y="662940"/>
            <a:ext cx="2090841" cy="432435"/>
          </a:xfrm>
          <a:prstGeom prst="rect">
            <a:avLst/>
          </a:prstGeom>
        </p:spPr>
        <p:txBody>
          <a:bodyPr lIns="0" tIns="0" rIns="0" bIns="0" rtlCol="0" anchor="t">
            <a:spAutoFit/>
          </a:bodyPr>
          <a:lstStyle/>
          <a:p>
            <a:pPr algn="r">
              <a:lnSpc>
                <a:spcPts val="3120"/>
              </a:lnSpc>
            </a:pPr>
            <a:r>
              <a:rPr lang="en-US" sz="3000">
                <a:solidFill>
                  <a:srgbClr val="FFFFFF"/>
                </a:solidFill>
                <a:latin typeface="Poppins Semi-Bold"/>
              </a:rPr>
              <a:t>2023</a:t>
            </a:r>
          </a:p>
        </p:txBody>
      </p:sp>
      <p:sp>
        <p:nvSpPr>
          <p:cNvPr id="8" name="TextBox 8"/>
          <p:cNvSpPr txBox="1"/>
          <p:nvPr/>
        </p:nvSpPr>
        <p:spPr>
          <a:xfrm>
            <a:off x="1472072" y="9277350"/>
            <a:ext cx="2090841" cy="432435"/>
          </a:xfrm>
          <a:prstGeom prst="rect">
            <a:avLst/>
          </a:prstGeom>
        </p:spPr>
        <p:txBody>
          <a:bodyPr lIns="0" tIns="0" rIns="0" bIns="0" rtlCol="0" anchor="t">
            <a:spAutoFit/>
          </a:bodyPr>
          <a:lstStyle/>
          <a:p>
            <a:pPr algn="l">
              <a:lnSpc>
                <a:spcPts val="3120"/>
              </a:lnSpc>
            </a:pPr>
            <a:r>
              <a:rPr lang="en-US" sz="3000">
                <a:solidFill>
                  <a:srgbClr val="FFFFFF"/>
                </a:solidFill>
                <a:latin typeface="Poppins Medium"/>
              </a:rPr>
              <a:t>Page 2</a:t>
            </a:r>
          </a:p>
        </p:txBody>
      </p:sp>
      <p:sp>
        <p:nvSpPr>
          <p:cNvPr id="9" name="TextBox 9"/>
          <p:cNvSpPr txBox="1"/>
          <p:nvPr/>
        </p:nvSpPr>
        <p:spPr>
          <a:xfrm>
            <a:off x="1610983" y="672465"/>
            <a:ext cx="2744220"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Classic"/>
              </a:rPr>
              <a:t>Coding School</a:t>
            </a:r>
          </a:p>
        </p:txBody>
      </p:sp>
      <p:sp>
        <p:nvSpPr>
          <p:cNvPr id="10" name="TextBox 10"/>
          <p:cNvSpPr txBox="1"/>
          <p:nvPr/>
        </p:nvSpPr>
        <p:spPr>
          <a:xfrm>
            <a:off x="1778206" y="4349255"/>
            <a:ext cx="13441616" cy="2230757"/>
          </a:xfrm>
          <a:prstGeom prst="rect">
            <a:avLst/>
          </a:prstGeom>
        </p:spPr>
        <p:txBody>
          <a:bodyPr lIns="0" tIns="0" rIns="0" bIns="0" rtlCol="0" anchor="t">
            <a:spAutoFit/>
          </a:bodyPr>
          <a:lstStyle/>
          <a:p>
            <a:pPr marL="647695" lvl="1" indent="-323848" algn="l">
              <a:lnSpc>
                <a:spcPts val="6059"/>
              </a:lnSpc>
              <a:buFont typeface="Arial"/>
              <a:buChar char="•"/>
            </a:pPr>
            <a:r>
              <a:rPr lang="en-US" sz="2999">
                <a:solidFill>
                  <a:srgbClr val="FFFFFF"/>
                </a:solidFill>
                <a:latin typeface="Poppins Semi-Bold"/>
              </a:rPr>
              <a:t>Function: Reusable code block.</a:t>
            </a:r>
          </a:p>
          <a:p>
            <a:pPr marL="647695" lvl="1" indent="-323848" algn="l">
              <a:lnSpc>
                <a:spcPts val="6059"/>
              </a:lnSpc>
              <a:buFont typeface="Arial"/>
              <a:buChar char="•"/>
            </a:pPr>
            <a:r>
              <a:rPr lang="en-US" sz="2999">
                <a:solidFill>
                  <a:srgbClr val="FFFFFF"/>
                </a:solidFill>
                <a:latin typeface="Poppins Semi-Bold"/>
              </a:rPr>
              <a:t>Purpose: Modularize tasks, enhance reusability.</a:t>
            </a:r>
          </a:p>
          <a:p>
            <a:pPr marL="647695" lvl="1" indent="-323848" algn="l">
              <a:lnSpc>
                <a:spcPts val="6059"/>
              </a:lnSpc>
              <a:buFont typeface="Arial"/>
              <a:buChar char="•"/>
            </a:pPr>
            <a:r>
              <a:rPr lang="en-US" sz="2999">
                <a:solidFill>
                  <a:srgbClr val="FFFFFF"/>
                </a:solidFill>
                <a:latin typeface="Poppins Semi-Bold"/>
              </a:rPr>
              <a:t>Structure: def header, parameters, indented body, optional return.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4151</Words>
  <Application>Microsoft Office PowerPoint</Application>
  <PresentationFormat>自訂</PresentationFormat>
  <Paragraphs>627</Paragraphs>
  <Slides>77</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77</vt:i4>
      </vt:variant>
    </vt:vector>
  </HeadingPairs>
  <TitlesOfParts>
    <vt:vector size="86" baseType="lpstr">
      <vt:lpstr>Poppins</vt:lpstr>
      <vt:lpstr>Calibri</vt:lpstr>
      <vt:lpstr>Montserrat Classic</vt:lpstr>
      <vt:lpstr>Poppins Medium</vt:lpstr>
      <vt:lpstr>Poppins Bold</vt:lpstr>
      <vt:lpstr>Montserrat Classic Bold</vt:lpstr>
      <vt:lpstr>Poppins Semi-Bold</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Interactive Programming in Python</dc:title>
  <cp:lastModifiedBy>宇澤 .</cp:lastModifiedBy>
  <cp:revision>2</cp:revision>
  <dcterms:created xsi:type="dcterms:W3CDTF">2006-08-16T00:00:00Z</dcterms:created>
  <dcterms:modified xsi:type="dcterms:W3CDTF">2024-06-15T10:33:02Z</dcterms:modified>
  <dc:identifier>DAGIKWPS2x4</dc:identifier>
</cp:coreProperties>
</file>